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359" r:id="rId7"/>
    <p:sldId id="360" r:id="rId8"/>
    <p:sldId id="361" r:id="rId9"/>
    <p:sldId id="358" r:id="rId10"/>
    <p:sldId id="363" r:id="rId11"/>
    <p:sldId id="364" r:id="rId12"/>
    <p:sldId id="362" r:id="rId13"/>
    <p:sldId id="265" r:id="rId14"/>
    <p:sldId id="261" r:id="rId15"/>
    <p:sldId id="366" r:id="rId16"/>
    <p:sldId id="367" r:id="rId17"/>
    <p:sldId id="368" r:id="rId18"/>
    <p:sldId id="365" r:id="rId19"/>
    <p:sldId id="262" r:id="rId20"/>
    <p:sldId id="264" r:id="rId21"/>
    <p:sldId id="369" r:id="rId22"/>
    <p:sldId id="263" r:id="rId23"/>
    <p:sldId id="371" r:id="rId24"/>
    <p:sldId id="37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71"/>
    <p:restoredTop sz="94621"/>
  </p:normalViewPr>
  <p:slideViewPr>
    <p:cSldViewPr snapToGrid="0" snapToObjects="1">
      <p:cViewPr varScale="1">
        <p:scale>
          <a:sx n="51" d="100"/>
          <a:sy n="51" d="100"/>
        </p:scale>
        <p:origin x="200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Geographies of unmet need in Kenya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Sheet1!$B$1:$B$5</c:f>
              <c:strCache>
                <c:ptCount val="5"/>
                <c:pt idx="0">
                  <c:v>National</c:v>
                </c:pt>
                <c:pt idx="1">
                  <c:v>Kenya urban</c:v>
                </c:pt>
                <c:pt idx="2">
                  <c:v>Kenya rural</c:v>
                </c:pt>
                <c:pt idx="3">
                  <c:v>Nairobi</c:v>
                </c:pt>
                <c:pt idx="4">
                  <c:v>Nairobi slums</c:v>
                </c:pt>
              </c:strCache>
            </c:strRef>
          </c:cat>
          <c:val>
            <c:numRef>
              <c:f>Sheet1!$C$1:$C$5</c:f>
              <c:numCache>
                <c:formatCode>0.0%</c:formatCode>
                <c:ptCount val="5"/>
                <c:pt idx="0">
                  <c:v>0.17499999999999999</c:v>
                </c:pt>
                <c:pt idx="1">
                  <c:v>0.13400000000000001</c:v>
                </c:pt>
                <c:pt idx="2">
                  <c:v>0.20200000000000001</c:v>
                </c:pt>
                <c:pt idx="3">
                  <c:v>0.111</c:v>
                </c:pt>
                <c:pt idx="4">
                  <c:v>0.23699999999999999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79-4B40-8F00-1A564FD58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6078335"/>
        <c:axId val="1656373615"/>
      </c:barChart>
      <c:catAx>
        <c:axId val="1656078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6373615"/>
        <c:crosses val="autoZero"/>
        <c:auto val="1"/>
        <c:lblAlgn val="ctr"/>
        <c:lblOffset val="100"/>
        <c:noMultiLvlLbl val="0"/>
      </c:catAx>
      <c:valAx>
        <c:axId val="165637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607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Geographies of unmet need in Kenya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Sheet1!$B$1:$B$5</c:f>
              <c:strCache>
                <c:ptCount val="5"/>
                <c:pt idx="0">
                  <c:v>National</c:v>
                </c:pt>
                <c:pt idx="1">
                  <c:v>Kenya urban</c:v>
                </c:pt>
                <c:pt idx="2">
                  <c:v>Kenya rural</c:v>
                </c:pt>
                <c:pt idx="3">
                  <c:v>Nairobi</c:v>
                </c:pt>
                <c:pt idx="4">
                  <c:v>Nairobi slums</c:v>
                </c:pt>
              </c:strCache>
            </c:strRef>
          </c:cat>
          <c:val>
            <c:numRef>
              <c:f>Sheet1!$C$1:$C$5</c:f>
              <c:numCache>
                <c:formatCode>0.0%</c:formatCode>
                <c:ptCount val="5"/>
                <c:pt idx="0">
                  <c:v>0.17499999999999999</c:v>
                </c:pt>
                <c:pt idx="1">
                  <c:v>0.13400000000000001</c:v>
                </c:pt>
                <c:pt idx="2">
                  <c:v>0.20200000000000001</c:v>
                </c:pt>
                <c:pt idx="3">
                  <c:v>0.111</c:v>
                </c:pt>
                <c:pt idx="4">
                  <c:v>0.23699999999999999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79-4B40-8F00-1A564FD58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6078335"/>
        <c:axId val="1656373615"/>
      </c:barChart>
      <c:catAx>
        <c:axId val="1656078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6373615"/>
        <c:crosses val="autoZero"/>
        <c:auto val="1"/>
        <c:lblAlgn val="ctr"/>
        <c:lblOffset val="100"/>
        <c:noMultiLvlLbl val="0"/>
      </c:catAx>
      <c:valAx>
        <c:axId val="165637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607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Geographies of unmet need in Kenya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Sheet1!$B$1:$B$5</c:f>
              <c:strCache>
                <c:ptCount val="5"/>
                <c:pt idx="0">
                  <c:v>National</c:v>
                </c:pt>
                <c:pt idx="1">
                  <c:v>Kenya urban</c:v>
                </c:pt>
                <c:pt idx="2">
                  <c:v>Kenya rural</c:v>
                </c:pt>
                <c:pt idx="3">
                  <c:v>Nairobi</c:v>
                </c:pt>
                <c:pt idx="4">
                  <c:v>Nairobi slums</c:v>
                </c:pt>
              </c:strCache>
            </c:strRef>
          </c:cat>
          <c:val>
            <c:numRef>
              <c:f>Sheet1!$C$1:$C$5</c:f>
              <c:numCache>
                <c:formatCode>0.0%</c:formatCode>
                <c:ptCount val="5"/>
                <c:pt idx="0">
                  <c:v>0.17499999999999999</c:v>
                </c:pt>
                <c:pt idx="1">
                  <c:v>0.13400000000000001</c:v>
                </c:pt>
                <c:pt idx="2">
                  <c:v>0.20200000000000001</c:v>
                </c:pt>
                <c:pt idx="3">
                  <c:v>0.111</c:v>
                </c:pt>
                <c:pt idx="4">
                  <c:v>0.23699999999999999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79-4B40-8F00-1A564FD58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6078335"/>
        <c:axId val="1656373615"/>
      </c:barChart>
      <c:catAx>
        <c:axId val="1656078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6373615"/>
        <c:crosses val="autoZero"/>
        <c:auto val="1"/>
        <c:lblAlgn val="ctr"/>
        <c:lblOffset val="100"/>
        <c:noMultiLvlLbl val="0"/>
      </c:catAx>
      <c:valAx>
        <c:axId val="165637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607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85-D442-84E5-8D350D2454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85-D442-84E5-8D350D2454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85-D442-84E5-8D350D2454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85-D442-84E5-8D350D2454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Sheet1!$C$24:$C$27</c:f>
              <c:strCache>
                <c:ptCount val="4"/>
                <c:pt idx="0">
                  <c:v>Large city</c:v>
                </c:pt>
                <c:pt idx="1">
                  <c:v>Multiple cities</c:v>
                </c:pt>
                <c:pt idx="2">
                  <c:v>Secondary city</c:v>
                </c:pt>
                <c:pt idx="3">
                  <c:v>Other</c:v>
                </c:pt>
              </c:strCache>
            </c:strRef>
          </c:cat>
          <c:val>
            <c:numRef>
              <c:f>Sheet1!$D$24:$D$27</c:f>
              <c:numCache>
                <c:formatCode>0.0%</c:formatCode>
                <c:ptCount val="4"/>
                <c:pt idx="0">
                  <c:v>0.29699999999999999</c:v>
                </c:pt>
                <c:pt idx="1">
                  <c:v>0.251</c:v>
                </c:pt>
                <c:pt idx="2">
                  <c:v>0.05</c:v>
                </c:pt>
                <c:pt idx="3">
                  <c:v>0.40199999999999991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585-D442-84E5-8D350D2454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4CA22-AEC8-4090-AAE8-6813E783EE9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C398E9E-DAF4-473E-85FA-8FB9AB7446CB}">
      <dgm:prSet/>
      <dgm:spPr/>
      <dgm:t>
        <a:bodyPr/>
        <a:lstStyle/>
        <a:p>
          <a:r>
            <a:rPr lang="en-US"/>
            <a:t>International Union for the Scientific Study of Population (IUSSP) Family Planning, Fertility and Urban Development programme, funded by Gates Foundation</a:t>
          </a:r>
        </a:p>
      </dgm:t>
    </dgm:pt>
    <dgm:pt modelId="{005B1A07-F8DD-43BD-A902-A0B2C7E4178A}" type="parTrans" cxnId="{8C4356B0-9032-4E6B-8521-05D56C5FC945}">
      <dgm:prSet/>
      <dgm:spPr/>
      <dgm:t>
        <a:bodyPr/>
        <a:lstStyle/>
        <a:p>
          <a:endParaRPr lang="en-US"/>
        </a:p>
      </dgm:t>
    </dgm:pt>
    <dgm:pt modelId="{F310777F-9D28-460B-BEE3-5C00CB3ACF9D}" type="sibTrans" cxnId="{8C4356B0-9032-4E6B-8521-05D56C5FC945}">
      <dgm:prSet/>
      <dgm:spPr/>
      <dgm:t>
        <a:bodyPr/>
        <a:lstStyle/>
        <a:p>
          <a:endParaRPr lang="en-US"/>
        </a:p>
      </dgm:t>
    </dgm:pt>
    <dgm:pt modelId="{B92932EE-DF37-4797-9AB9-FADB61FE3C33}">
      <dgm:prSet/>
      <dgm:spPr/>
      <dgm:t>
        <a:bodyPr/>
        <a:lstStyle/>
        <a:p>
          <a:r>
            <a:rPr lang="en-US" dirty="0"/>
            <a:t>‘State of the art’ </a:t>
          </a:r>
          <a:r>
            <a:rPr lang="en-US" b="1" dirty="0"/>
            <a:t>literature review </a:t>
          </a:r>
          <a:r>
            <a:rPr lang="en-US" dirty="0"/>
            <a:t>conducted on links between urban development, family planning (FP)and fertility change</a:t>
          </a:r>
        </a:p>
      </dgm:t>
    </dgm:pt>
    <dgm:pt modelId="{4EF32462-9535-4F5B-939E-8D9DF03E75D2}" type="parTrans" cxnId="{9AC78999-B015-4148-9981-1CCE553BE7FB}">
      <dgm:prSet/>
      <dgm:spPr/>
      <dgm:t>
        <a:bodyPr/>
        <a:lstStyle/>
        <a:p>
          <a:endParaRPr lang="en-US"/>
        </a:p>
      </dgm:t>
    </dgm:pt>
    <dgm:pt modelId="{1B2D6718-7C73-4F4C-9303-AAFDA82E3AA2}" type="sibTrans" cxnId="{9AC78999-B015-4148-9981-1CCE553BE7FB}">
      <dgm:prSet/>
      <dgm:spPr/>
      <dgm:t>
        <a:bodyPr/>
        <a:lstStyle/>
        <a:p>
          <a:endParaRPr lang="en-US"/>
        </a:p>
      </dgm:t>
    </dgm:pt>
    <dgm:pt modelId="{5B78105D-6A20-46A8-9ADA-6B3F7A3B17A1}">
      <dgm:prSet/>
      <dgm:spPr/>
      <dgm:t>
        <a:bodyPr/>
        <a:lstStyle/>
        <a:p>
          <a:r>
            <a:rPr lang="en-US" dirty="0"/>
            <a:t>Report on ‘influencing the urban policy agenda’, based on interviews with international urban policy experts</a:t>
          </a:r>
        </a:p>
      </dgm:t>
    </dgm:pt>
    <dgm:pt modelId="{3A04CD1A-65E0-4375-940C-7198A05559BC}" type="parTrans" cxnId="{CC2FB55D-1B5A-4EC8-B4DB-9D78374FD601}">
      <dgm:prSet/>
      <dgm:spPr/>
      <dgm:t>
        <a:bodyPr/>
        <a:lstStyle/>
        <a:p>
          <a:endParaRPr lang="en-US"/>
        </a:p>
      </dgm:t>
    </dgm:pt>
    <dgm:pt modelId="{0B1F72DE-2E19-48D0-BD5C-36BA8EE8ED57}" type="sibTrans" cxnId="{CC2FB55D-1B5A-4EC8-B4DB-9D78374FD601}">
      <dgm:prSet/>
      <dgm:spPr/>
      <dgm:t>
        <a:bodyPr/>
        <a:lstStyle/>
        <a:p>
          <a:endParaRPr lang="en-US"/>
        </a:p>
      </dgm:t>
    </dgm:pt>
    <dgm:pt modelId="{6E64C974-B6F1-4E45-A8B8-2C2155219B86}" type="pres">
      <dgm:prSet presAssocID="{E0E4CA22-AEC8-4090-AAE8-6813E783EE95}" presName="linear" presStyleCnt="0">
        <dgm:presLayoutVars>
          <dgm:animLvl val="lvl"/>
          <dgm:resizeHandles val="exact"/>
        </dgm:presLayoutVars>
      </dgm:prSet>
      <dgm:spPr/>
    </dgm:pt>
    <dgm:pt modelId="{F233DF8E-A09E-5A46-891E-679CC98DCCFB}" type="pres">
      <dgm:prSet presAssocID="{9C398E9E-DAF4-473E-85FA-8FB9AB7446C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496722F-5425-204D-8112-16139D0E9CA9}" type="pres">
      <dgm:prSet presAssocID="{F310777F-9D28-460B-BEE3-5C00CB3ACF9D}" presName="spacer" presStyleCnt="0"/>
      <dgm:spPr/>
    </dgm:pt>
    <dgm:pt modelId="{7B331098-C284-F14A-B84D-7041F9F46260}" type="pres">
      <dgm:prSet presAssocID="{B92932EE-DF37-4797-9AB9-FADB61FE3C3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C5EECD1-FD2F-8545-9597-ACAFE5ADFC86}" type="pres">
      <dgm:prSet presAssocID="{1B2D6718-7C73-4F4C-9303-AAFDA82E3AA2}" presName="spacer" presStyleCnt="0"/>
      <dgm:spPr/>
    </dgm:pt>
    <dgm:pt modelId="{56E64C08-C14C-CA48-94AC-FDEA25B408D0}" type="pres">
      <dgm:prSet presAssocID="{5B78105D-6A20-46A8-9ADA-6B3F7A3B17A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954D11C-347F-0844-8AB7-D4A6B0B71162}" type="presOf" srcId="{5B78105D-6A20-46A8-9ADA-6B3F7A3B17A1}" destId="{56E64C08-C14C-CA48-94AC-FDEA25B408D0}" srcOrd="0" destOrd="0" presId="urn:microsoft.com/office/officeart/2005/8/layout/vList2"/>
    <dgm:cxn modelId="{CC2FB55D-1B5A-4EC8-B4DB-9D78374FD601}" srcId="{E0E4CA22-AEC8-4090-AAE8-6813E783EE95}" destId="{5B78105D-6A20-46A8-9ADA-6B3F7A3B17A1}" srcOrd="2" destOrd="0" parTransId="{3A04CD1A-65E0-4375-940C-7198A05559BC}" sibTransId="{0B1F72DE-2E19-48D0-BD5C-36BA8EE8ED57}"/>
    <dgm:cxn modelId="{9AC78999-B015-4148-9981-1CCE553BE7FB}" srcId="{E0E4CA22-AEC8-4090-AAE8-6813E783EE95}" destId="{B92932EE-DF37-4797-9AB9-FADB61FE3C33}" srcOrd="1" destOrd="0" parTransId="{4EF32462-9535-4F5B-939E-8D9DF03E75D2}" sibTransId="{1B2D6718-7C73-4F4C-9303-AAFDA82E3AA2}"/>
    <dgm:cxn modelId="{902E8BA5-0313-7E40-9CCC-7BC2E00EC575}" type="presOf" srcId="{9C398E9E-DAF4-473E-85FA-8FB9AB7446CB}" destId="{F233DF8E-A09E-5A46-891E-679CC98DCCFB}" srcOrd="0" destOrd="0" presId="urn:microsoft.com/office/officeart/2005/8/layout/vList2"/>
    <dgm:cxn modelId="{8C4356B0-9032-4E6B-8521-05D56C5FC945}" srcId="{E0E4CA22-AEC8-4090-AAE8-6813E783EE95}" destId="{9C398E9E-DAF4-473E-85FA-8FB9AB7446CB}" srcOrd="0" destOrd="0" parTransId="{005B1A07-F8DD-43BD-A902-A0B2C7E4178A}" sibTransId="{F310777F-9D28-460B-BEE3-5C00CB3ACF9D}"/>
    <dgm:cxn modelId="{D8295BD6-2A03-8948-A60F-827EEC3F3DB2}" type="presOf" srcId="{B92932EE-DF37-4797-9AB9-FADB61FE3C33}" destId="{7B331098-C284-F14A-B84D-7041F9F46260}" srcOrd="0" destOrd="0" presId="urn:microsoft.com/office/officeart/2005/8/layout/vList2"/>
    <dgm:cxn modelId="{43601ADE-9653-D049-9790-51D7E2C39AC1}" type="presOf" srcId="{E0E4CA22-AEC8-4090-AAE8-6813E783EE95}" destId="{6E64C974-B6F1-4E45-A8B8-2C2155219B86}" srcOrd="0" destOrd="0" presId="urn:microsoft.com/office/officeart/2005/8/layout/vList2"/>
    <dgm:cxn modelId="{72CC5AB4-6DC5-C64E-BF68-2B7FA5BDC9BA}" type="presParOf" srcId="{6E64C974-B6F1-4E45-A8B8-2C2155219B86}" destId="{F233DF8E-A09E-5A46-891E-679CC98DCCFB}" srcOrd="0" destOrd="0" presId="urn:microsoft.com/office/officeart/2005/8/layout/vList2"/>
    <dgm:cxn modelId="{839FF9C8-2158-EF4F-B613-08D222C0ADAC}" type="presParOf" srcId="{6E64C974-B6F1-4E45-A8B8-2C2155219B86}" destId="{B496722F-5425-204D-8112-16139D0E9CA9}" srcOrd="1" destOrd="0" presId="urn:microsoft.com/office/officeart/2005/8/layout/vList2"/>
    <dgm:cxn modelId="{BE19CBD5-8785-824C-9D31-1ED6E1F68B79}" type="presParOf" srcId="{6E64C974-B6F1-4E45-A8B8-2C2155219B86}" destId="{7B331098-C284-F14A-B84D-7041F9F46260}" srcOrd="2" destOrd="0" presId="urn:microsoft.com/office/officeart/2005/8/layout/vList2"/>
    <dgm:cxn modelId="{537C21B1-7EA9-CB43-9129-B30DDAC98C31}" type="presParOf" srcId="{6E64C974-B6F1-4E45-A8B8-2C2155219B86}" destId="{BC5EECD1-FD2F-8545-9597-ACAFE5ADFC86}" srcOrd="3" destOrd="0" presId="urn:microsoft.com/office/officeart/2005/8/layout/vList2"/>
    <dgm:cxn modelId="{CA255C38-270E-4344-A904-3A03540219DA}" type="presParOf" srcId="{6E64C974-B6F1-4E45-A8B8-2C2155219B86}" destId="{56E64C08-C14C-CA48-94AC-FDEA25B408D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3DF8E-A09E-5A46-891E-679CC98DCCFB}">
      <dsp:nvSpPr>
        <dsp:cNvPr id="0" name=""/>
        <dsp:cNvSpPr/>
      </dsp:nvSpPr>
      <dsp:spPr>
        <a:xfrm>
          <a:off x="0" y="97775"/>
          <a:ext cx="6489509" cy="16415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International Union for the Scientific Study of Population (IUSSP) Family Planning, Fertility and Urban Development programme, funded by Gates Foundation</a:t>
          </a:r>
        </a:p>
      </dsp:txBody>
      <dsp:txXfrm>
        <a:off x="80132" y="177907"/>
        <a:ext cx="6329245" cy="1481245"/>
      </dsp:txXfrm>
    </dsp:sp>
    <dsp:sp modelId="{7B331098-C284-F14A-B84D-7041F9F46260}">
      <dsp:nvSpPr>
        <dsp:cNvPr id="0" name=""/>
        <dsp:cNvSpPr/>
      </dsp:nvSpPr>
      <dsp:spPr>
        <a:xfrm>
          <a:off x="0" y="1805525"/>
          <a:ext cx="6489509" cy="164150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‘State of the art’ </a:t>
          </a:r>
          <a:r>
            <a:rPr lang="en-US" sz="2300" b="1" kern="1200" dirty="0"/>
            <a:t>literature review </a:t>
          </a:r>
          <a:r>
            <a:rPr lang="en-US" sz="2300" kern="1200" dirty="0"/>
            <a:t>conducted on links between urban development, family planning (FP)and fertility change</a:t>
          </a:r>
        </a:p>
      </dsp:txBody>
      <dsp:txXfrm>
        <a:off x="80132" y="1885657"/>
        <a:ext cx="6329245" cy="1481245"/>
      </dsp:txXfrm>
    </dsp:sp>
    <dsp:sp modelId="{56E64C08-C14C-CA48-94AC-FDEA25B408D0}">
      <dsp:nvSpPr>
        <dsp:cNvPr id="0" name=""/>
        <dsp:cNvSpPr/>
      </dsp:nvSpPr>
      <dsp:spPr>
        <a:xfrm>
          <a:off x="0" y="3513275"/>
          <a:ext cx="6489509" cy="164150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Report on ‘influencing the urban policy agenda’, based on interviews with international urban policy experts</a:t>
          </a:r>
        </a:p>
      </dsp:txBody>
      <dsp:txXfrm>
        <a:off x="80132" y="3593407"/>
        <a:ext cx="6329245" cy="1481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445A6-3D1E-C64C-85BF-BDAB19DE4D8A}" type="datetimeFigureOut">
              <a:rPr lang="en-US" smtClean="0"/>
              <a:t>5/17/22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39103-2F01-4248-9BF7-F3E53C35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16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39103-2F01-4248-9BF7-F3E53C3547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13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DA0A2-909A-F3BA-7B8C-3DD8D5247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A40F2F-B801-5FAC-9F99-89607151E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113E6-F8C0-D941-B854-28FB2C1BE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4198-5D8E-DF42-AAE6-23D7A6001EFD}" type="datetimeFigureOut">
              <a:rPr lang="en-US" smtClean="0"/>
              <a:t>5/17/22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39053-F6D6-8B16-1CE4-18FFF06F4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9B469-05BD-BBA7-175D-F0B462C87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49A1-BE40-7446-B8E5-520F38095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2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3ACCB-E6C8-2652-22C5-06574FFE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1F29B7-7969-4B16-DBA6-43F448182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0CCDA-BE24-C4E6-BFC5-DD6BC1C2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4198-5D8E-DF42-AAE6-23D7A6001EFD}" type="datetimeFigureOut">
              <a:rPr lang="en-US" smtClean="0"/>
              <a:t>5/17/22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1ABA7-572C-BD87-52EC-AC9D9BE94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3DAF4-53A5-DB6E-69FD-BF2AD2385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49A1-BE40-7446-B8E5-520F38095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1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6EDB27-E157-3CDB-E520-F8653F2EB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0708E4-4F89-F99D-F1E9-A964F4FE0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B55B1-B984-FCA1-3FB0-6A08C4524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4198-5D8E-DF42-AAE6-23D7A6001EFD}" type="datetimeFigureOut">
              <a:rPr lang="en-US" smtClean="0"/>
              <a:t>5/17/22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D07EE-F485-DC8E-FEC8-E43A7FC1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E80EF-9AF8-9BDB-498D-E18E9CEF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49A1-BE40-7446-B8E5-520F38095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08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6B674-224A-C652-3F26-C4B46B5B1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87247-5ECA-6F01-BEDF-F1D74ABDD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A5666-83A1-5DC8-31A3-9F90F8B86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4198-5D8E-DF42-AAE6-23D7A6001EFD}" type="datetimeFigureOut">
              <a:rPr lang="en-US" smtClean="0"/>
              <a:t>5/17/22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4F1DA-29D1-505A-858B-078E51BE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4AB3B-9BD4-3ABC-C259-775AFF62F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49A1-BE40-7446-B8E5-520F38095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8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741CA-88AA-4ABB-5225-D8903160D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F755D-8FF6-4F84-717D-CB1240FAA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02A76-4A4E-B862-C10F-2CA1C9608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4198-5D8E-DF42-AAE6-23D7A6001EFD}" type="datetimeFigureOut">
              <a:rPr lang="en-US" smtClean="0"/>
              <a:t>5/17/22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66915-E0E6-1888-290B-C76493624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70E8B-7E85-BE85-D749-007495B67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49A1-BE40-7446-B8E5-520F38095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8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A5DFA-F294-7D98-3627-4B3C0D2D6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62333-C5E0-3756-8AB3-A9DD19D2A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8E02B-30FD-BE56-0BEE-59DEF829F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3BFE9-2ACF-D1E9-1AEA-F9C2D3CE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4198-5D8E-DF42-AAE6-23D7A6001EFD}" type="datetimeFigureOut">
              <a:rPr lang="en-US" smtClean="0"/>
              <a:t>5/17/22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48416-9835-E3B7-2592-54DDD4BA4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27FB0-D76A-2EB2-13C5-234D62942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49A1-BE40-7446-B8E5-520F38095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0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DAB94-3C5D-AC4A-F091-199C1EBAB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F32E8-B74F-204D-435F-D818F7811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EC314A-6FD8-E392-8C4E-D62EACEE6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233BBA-BBFB-96C2-8DED-51F2656EA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E992F8-D31E-29AD-74A9-A7C7AE79EB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3F7840-44CA-1C48-07DD-FB22B1FC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4198-5D8E-DF42-AAE6-23D7A6001EFD}" type="datetimeFigureOut">
              <a:rPr lang="en-US" smtClean="0"/>
              <a:t>5/17/22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A587B3-0C1F-6B5A-DB53-34BFABD4B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66DB37-5A37-F217-A3B6-8AD60AB92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49A1-BE40-7446-B8E5-520F38095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3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30E29-840A-4E8D-CA33-DDCD948AB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E676FE-4936-9CD1-EEBE-90022A9F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4198-5D8E-DF42-AAE6-23D7A6001EFD}" type="datetimeFigureOut">
              <a:rPr lang="en-US" smtClean="0"/>
              <a:t>5/17/22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657E97-48CD-C4DC-E9CA-B77842B4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DC6FF-1B38-0867-F519-8E94C2BB7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49A1-BE40-7446-B8E5-520F38095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3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D9B63B-7D90-9D21-E5BE-5D015EA01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4198-5D8E-DF42-AAE6-23D7A6001EFD}" type="datetimeFigureOut">
              <a:rPr lang="en-US" smtClean="0"/>
              <a:t>5/17/22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8909DD-35D6-9261-2495-0C6FCAB67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DA764-0499-2895-71FB-3DC19C172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49A1-BE40-7446-B8E5-520F38095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9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95DA0-702B-8192-203B-081C54DD7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BDE28-570A-5EBD-0F00-7BF8EF398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B8DE4-D859-5EEB-6293-022187F7E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B2CB8-2604-53F8-699A-200239333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4198-5D8E-DF42-AAE6-23D7A6001EFD}" type="datetimeFigureOut">
              <a:rPr lang="en-US" smtClean="0"/>
              <a:t>5/17/22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7022B7-89FA-3611-83B5-2F80FB895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F68D1-6B17-FA10-10D2-C5725E2D8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49A1-BE40-7446-B8E5-520F38095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0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9EBB2-B19B-F477-1EBA-FB673D54F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FE8F48-5528-7DF6-B9ED-3C5ED07386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06227-0337-FC02-2494-3B658AFCF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A0F12-68E8-51D1-3E56-3C704A893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4198-5D8E-DF42-AAE6-23D7A6001EFD}" type="datetimeFigureOut">
              <a:rPr lang="en-US" smtClean="0"/>
              <a:t>5/17/22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8CA35-2E8F-75FD-AAF3-45E411574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E38CC9-B109-CCAD-AA8A-BBFACA378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49A1-BE40-7446-B8E5-520F38095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5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0CA3D-CC8C-A1FD-9824-C24D755C5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EF7E9-A2E8-E427-F94A-9FB75F64B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09F1-33C2-3C6C-C694-B7FD55CD05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4198-5D8E-DF42-AAE6-23D7A6001EFD}" type="datetimeFigureOut">
              <a:rPr lang="en-US" smtClean="0"/>
              <a:t>5/17/22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726C7-63C1-1BD8-FF37-4B6680E2A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2994F-8B5C-87FE-5CC1-4EFD6F888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949A1-BE40-7446-B8E5-520F38095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1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E98DD0-7B3B-753D-F28D-FF506CC73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42" y="637953"/>
            <a:ext cx="8272458" cy="3189507"/>
          </a:xfrm>
        </p:spPr>
        <p:txBody>
          <a:bodyPr>
            <a:normAutofit/>
          </a:bodyPr>
          <a:lstStyle/>
          <a:p>
            <a:pPr algn="l"/>
            <a:r>
              <a:rPr lang="en-GB" sz="7400">
                <a:solidFill>
                  <a:srgbClr val="FFFFFF"/>
                </a:solidFill>
              </a:rPr>
              <a:t>How are family planning and urban development linked?</a:t>
            </a:r>
            <a:endParaRPr lang="en-US" sz="7400">
              <a:solidFill>
                <a:srgbClr val="FFFFFF"/>
              </a:solidFill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DE430A-E5B0-9152-4DE5-C024360FF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42" y="4377268"/>
            <a:ext cx="7970903" cy="1280582"/>
          </a:xfrm>
        </p:spPr>
        <p:txBody>
          <a:bodyPr anchor="t">
            <a:normAutofit fontScale="77500" lnSpcReduction="20000"/>
          </a:bodyPr>
          <a:lstStyle/>
          <a:p>
            <a:pPr algn="l"/>
            <a:r>
              <a:rPr lang="en-US" sz="2200" dirty="0">
                <a:solidFill>
                  <a:srgbClr val="FEFFFF"/>
                </a:solidFill>
              </a:rPr>
              <a:t>Dr James Duminy</a:t>
            </a:r>
          </a:p>
          <a:p>
            <a:pPr algn="l"/>
            <a:r>
              <a:rPr lang="en-US" sz="2200" dirty="0">
                <a:solidFill>
                  <a:srgbClr val="FEFFFF"/>
                </a:solidFill>
              </a:rPr>
              <a:t>University of Bristol and University of Cape Town</a:t>
            </a:r>
          </a:p>
          <a:p>
            <a:pPr algn="l"/>
            <a:r>
              <a:rPr lang="en-US" sz="2200" dirty="0" err="1">
                <a:solidFill>
                  <a:srgbClr val="FEFFFF"/>
                </a:solidFill>
              </a:rPr>
              <a:t>Africities</a:t>
            </a:r>
            <a:r>
              <a:rPr lang="en-US" sz="2200" dirty="0">
                <a:solidFill>
                  <a:srgbClr val="FEFFFF"/>
                </a:solidFill>
              </a:rPr>
              <a:t> Summit, Kisumu (Kenya)</a:t>
            </a:r>
          </a:p>
          <a:p>
            <a:pPr algn="l"/>
            <a:r>
              <a:rPr lang="en-US" sz="2200" dirty="0">
                <a:solidFill>
                  <a:srgbClr val="FEFFFF"/>
                </a:solidFill>
              </a:rPr>
              <a:t>18 May 2022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CDAE8F-B740-55CD-1B8E-2CFAC0972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609" y="5933335"/>
            <a:ext cx="2159000" cy="863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5D69BA-79C9-EFF2-AD92-3223F080F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1405" y="5957938"/>
            <a:ext cx="3148818" cy="863600"/>
          </a:xfrm>
          <a:prstGeom prst="rect">
            <a:avLst/>
          </a:prstGeom>
        </p:spPr>
      </p:pic>
      <p:pic>
        <p:nvPicPr>
          <p:cNvPr id="17" name="Picture 16" descr="logo-ltr">
            <a:extLst>
              <a:ext uri="{FF2B5EF4-FFF2-40B4-BE49-F238E27FC236}">
                <a16:creationId xmlns:a16="http://schemas.microsoft.com/office/drawing/2014/main" id="{49D3E91F-9DD0-87C3-9538-5385310C8EB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27" y="5933334"/>
            <a:ext cx="3009901" cy="863601"/>
          </a:xfrm>
          <a:prstGeom prst="rect">
            <a:avLst/>
          </a:prstGeom>
          <a:noFill/>
          <a:ln w="47625">
            <a:noFill/>
          </a:ln>
        </p:spPr>
      </p:pic>
    </p:spTree>
    <p:extLst>
      <p:ext uri="{BB962C8B-B14F-4D97-AF65-F5344CB8AC3E}">
        <p14:creationId xmlns:p14="http://schemas.microsoft.com/office/powerpoint/2010/main" val="2688598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53EE6ED1-447F-D898-13E3-359CFACC9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1382"/>
            <a:ext cx="12192000" cy="57952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CEA2DC-B0F9-8D47-A7CE-2F04A7565321}"/>
              </a:ext>
            </a:extLst>
          </p:cNvPr>
          <p:cNvSpPr txBox="1"/>
          <p:nvPr/>
        </p:nvSpPr>
        <p:spPr>
          <a:xfrm>
            <a:off x="795338" y="1614487"/>
            <a:ext cx="212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Nigeria rural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8D56D1-FDBB-F6CD-BF4C-569F3C9E06AC}"/>
              </a:ext>
            </a:extLst>
          </p:cNvPr>
          <p:cNvSpPr txBox="1"/>
          <p:nvPr/>
        </p:nvSpPr>
        <p:spPr>
          <a:xfrm>
            <a:off x="795338" y="2752725"/>
            <a:ext cx="212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Nigeria urban</a:t>
            </a:r>
          </a:p>
        </p:txBody>
      </p:sp>
    </p:spTree>
    <p:extLst>
      <p:ext uri="{BB962C8B-B14F-4D97-AF65-F5344CB8AC3E}">
        <p14:creationId xmlns:p14="http://schemas.microsoft.com/office/powerpoint/2010/main" val="2921407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6119B8-01CF-EADD-2614-A8B9E74D9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1382"/>
            <a:ext cx="12192000" cy="57952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6C45CB-2F8B-2D5F-16F9-2CED646DCB46}"/>
              </a:ext>
            </a:extLst>
          </p:cNvPr>
          <p:cNvSpPr txBox="1"/>
          <p:nvPr/>
        </p:nvSpPr>
        <p:spPr>
          <a:xfrm>
            <a:off x="852488" y="1300162"/>
            <a:ext cx="212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Ethiopia rural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006EB7-499A-8DFA-B988-2788E2F342D5}"/>
              </a:ext>
            </a:extLst>
          </p:cNvPr>
          <p:cNvSpPr txBox="1"/>
          <p:nvPr/>
        </p:nvSpPr>
        <p:spPr>
          <a:xfrm>
            <a:off x="852488" y="3813389"/>
            <a:ext cx="212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Ethiopia urban</a:t>
            </a:r>
          </a:p>
        </p:txBody>
      </p:sp>
    </p:spTree>
    <p:extLst>
      <p:ext uri="{BB962C8B-B14F-4D97-AF65-F5344CB8AC3E}">
        <p14:creationId xmlns:p14="http://schemas.microsoft.com/office/powerpoint/2010/main" val="3160801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6B9DA-BCB4-FE99-B1BE-3F23BD662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GB" sz="4000">
                <a:solidFill>
                  <a:srgbClr val="FFFFFF"/>
                </a:solidFill>
              </a:rPr>
              <a:t>Urbanization promotes fertility decline, but fertility stalls have emerged in some contexts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4135C-549B-BA75-8A0C-F72402823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t">
            <a:normAutofit/>
          </a:bodyPr>
          <a:lstStyle/>
          <a:p>
            <a:r>
              <a:rPr lang="en-GB" sz="2400" dirty="0">
                <a:solidFill>
                  <a:schemeClr val="accent2"/>
                </a:solidFill>
              </a:rPr>
              <a:t>Urban fertility stalls identified for a number of African countries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No clear urban and rural patterns in fertility stalls</a:t>
            </a:r>
          </a:p>
          <a:p>
            <a:r>
              <a:rPr lang="en-GB" sz="2400" dirty="0"/>
              <a:t>What specific factors are driving these differentiated trends? No consensus, but possibly:</a:t>
            </a:r>
          </a:p>
          <a:p>
            <a:pPr lvl="1"/>
            <a:r>
              <a:rPr lang="en-GB" dirty="0"/>
              <a:t>Declining </a:t>
            </a:r>
            <a:r>
              <a:rPr lang="en-GB" b="1" dirty="0"/>
              <a:t>national and international support </a:t>
            </a:r>
            <a:r>
              <a:rPr lang="en-GB" dirty="0"/>
              <a:t>for FP programmes from 1990s</a:t>
            </a:r>
          </a:p>
          <a:p>
            <a:pPr lvl="1"/>
            <a:r>
              <a:rPr lang="en-GB" dirty="0"/>
              <a:t>High levels of</a:t>
            </a:r>
            <a:r>
              <a:rPr lang="en-GB" b="1" dirty="0"/>
              <a:t> desired fertility </a:t>
            </a:r>
            <a:r>
              <a:rPr lang="en-GB" dirty="0"/>
              <a:t>related to socioeconomic uncertainty </a:t>
            </a:r>
          </a:p>
          <a:p>
            <a:pPr lvl="1"/>
            <a:r>
              <a:rPr lang="en-GB" dirty="0"/>
              <a:t>Disruptions to </a:t>
            </a:r>
            <a:r>
              <a:rPr lang="en-GB" b="1" dirty="0"/>
              <a:t>female education </a:t>
            </a:r>
            <a:r>
              <a:rPr lang="en-GB" dirty="0"/>
              <a:t>linked to the effects of economic crises (and structural adjustment programmes) of the 1980s and 1990s</a:t>
            </a:r>
          </a:p>
        </p:txBody>
      </p:sp>
    </p:spTree>
    <p:extLst>
      <p:ext uri="{BB962C8B-B14F-4D97-AF65-F5344CB8AC3E}">
        <p14:creationId xmlns:p14="http://schemas.microsoft.com/office/powerpoint/2010/main" val="135586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6B9DA-BCB4-FE99-B1BE-3F23BD662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GB" sz="4000">
                <a:solidFill>
                  <a:srgbClr val="FFFFFF"/>
                </a:solidFill>
              </a:rPr>
              <a:t>Urbanization promotes fertility decline, but fertility stalls have emerged in some contexts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4135C-549B-BA75-8A0C-F72402823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t">
            <a:normAutofit/>
          </a:bodyPr>
          <a:lstStyle/>
          <a:p>
            <a:endParaRPr lang="en-GB" sz="2400" dirty="0"/>
          </a:p>
          <a:p>
            <a:r>
              <a:rPr lang="en-GB" sz="2400" dirty="0"/>
              <a:t>Fertility stalls = </a:t>
            </a:r>
            <a:r>
              <a:rPr lang="en-GB" sz="2400" b="1" dirty="0"/>
              <a:t>continued (rapid) rates of urban growth </a:t>
            </a:r>
          </a:p>
          <a:p>
            <a:endParaRPr lang="en-GB" sz="2400" dirty="0"/>
          </a:p>
          <a:p>
            <a:r>
              <a:rPr lang="en-GB" sz="2400" dirty="0"/>
              <a:t>Will </a:t>
            </a:r>
            <a:r>
              <a:rPr lang="en-GB" sz="2400" b="1" dirty="0"/>
              <a:t>perpetuate higher levels of poverty </a:t>
            </a:r>
            <a:r>
              <a:rPr lang="en-GB" sz="2400" dirty="0"/>
              <a:t>while placing </a:t>
            </a:r>
            <a:r>
              <a:rPr lang="en-GB" sz="2400" b="1" dirty="0"/>
              <a:t>pressure </a:t>
            </a:r>
            <a:r>
              <a:rPr lang="en-GB" sz="2400" dirty="0"/>
              <a:t>on </a:t>
            </a:r>
            <a:r>
              <a:rPr lang="en-GB" sz="2400" b="1" dirty="0"/>
              <a:t>housing </a:t>
            </a:r>
            <a:r>
              <a:rPr lang="en-GB" sz="2400" dirty="0"/>
              <a:t>stocks and other</a:t>
            </a:r>
            <a:r>
              <a:rPr lang="en-GB" sz="2400" b="1" dirty="0"/>
              <a:t> urban services</a:t>
            </a:r>
          </a:p>
          <a:p>
            <a:endParaRPr lang="en-GB" sz="2400" dirty="0"/>
          </a:p>
          <a:p>
            <a:r>
              <a:rPr lang="en-GB" sz="2400" dirty="0"/>
              <a:t>Will </a:t>
            </a:r>
            <a:r>
              <a:rPr lang="en-GB" sz="2400" b="1" dirty="0"/>
              <a:t>impact how cities are managed</a:t>
            </a:r>
            <a:r>
              <a:rPr lang="en-GB" sz="2400" dirty="0"/>
              <a:t>, how much and where money is spent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9539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BC365F-28B2-1792-AE2A-920080E04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GB" sz="4000">
                <a:solidFill>
                  <a:srgbClr val="FFFFFF"/>
                </a:solidFill>
              </a:rPr>
              <a:t>How to deliver safe, quality FP will differ between cities and across parts of cities</a:t>
            </a:r>
            <a:r>
              <a:rPr lang="en-GB" sz="4000">
                <a:solidFill>
                  <a:srgbClr val="FFFFFF"/>
                </a:solidFill>
                <a:effectLst/>
              </a:rPr>
              <a:t> 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FB4EC-1FD2-A69E-9090-DBCDC26A3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GB" sz="2400" dirty="0"/>
              <a:t>Historically, government FP programmes have </a:t>
            </a:r>
            <a:r>
              <a:rPr lang="en-GB" sz="2400" b="1" dirty="0"/>
              <a:t>prioritized rural services</a:t>
            </a:r>
          </a:p>
          <a:p>
            <a:endParaRPr lang="en-GB" sz="2400" dirty="0"/>
          </a:p>
          <a:p>
            <a:r>
              <a:rPr lang="en-GB" sz="2400" dirty="0"/>
              <a:t>But in 10 out of 39 African countries with relevant data, </a:t>
            </a:r>
            <a:r>
              <a:rPr lang="en-GB" sz="2400" b="1" dirty="0"/>
              <a:t>unmet need is higher in urban areas </a:t>
            </a:r>
            <a:r>
              <a:rPr lang="en-GB" sz="2400" dirty="0"/>
              <a:t>than in rural areas</a:t>
            </a:r>
          </a:p>
          <a:p>
            <a:endParaRPr lang="en-GB" sz="2400" dirty="0"/>
          </a:p>
          <a:p>
            <a:r>
              <a:rPr lang="en-GB" sz="2400" dirty="0"/>
              <a:t>Patterns of unmet need in countries (e.g. Ghana) show significant </a:t>
            </a:r>
            <a:r>
              <a:rPr lang="en-GB" sz="2400" b="1" dirty="0"/>
              <a:t>geographic heterogeneity</a:t>
            </a:r>
            <a:r>
              <a:rPr lang="en-GB" sz="2400" dirty="0"/>
              <a:t> </a:t>
            </a:r>
            <a:r>
              <a:rPr lang="en-GB" sz="2000" dirty="0"/>
              <a:t>(Amoako Johnson et al., 2012)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10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BD17423-7628-B0FA-A6B4-06AB97099A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416494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6123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BD17423-7628-B0FA-A6B4-06AB97099A74}"/>
              </a:ext>
            </a:extLst>
          </p:cNvPr>
          <p:cNvGraphicFramePr>
            <a:graphicFrameLocks/>
          </p:cNvGraphicFramePr>
          <p:nvPr/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58A66871-D1D9-6AE7-6ECC-5521FB83D81C}"/>
              </a:ext>
            </a:extLst>
          </p:cNvPr>
          <p:cNvSpPr/>
          <p:nvPr/>
        </p:nvSpPr>
        <p:spPr>
          <a:xfrm>
            <a:off x="7729538" y="3200400"/>
            <a:ext cx="1371600" cy="3471863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164F14C-AEB2-FFFF-C0D9-6D363154FBF2}"/>
              </a:ext>
            </a:extLst>
          </p:cNvPr>
          <p:cNvSpPr/>
          <p:nvPr/>
        </p:nvSpPr>
        <p:spPr>
          <a:xfrm>
            <a:off x="1586176" y="2009775"/>
            <a:ext cx="1733551" cy="4662488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985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BD17423-7628-B0FA-A6B4-06AB97099A74}"/>
              </a:ext>
            </a:extLst>
          </p:cNvPr>
          <p:cNvGraphicFramePr>
            <a:graphicFrameLocks/>
          </p:cNvGraphicFramePr>
          <p:nvPr/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8EED7E93-FD98-42A0-9A25-B9321EA0A497}"/>
              </a:ext>
            </a:extLst>
          </p:cNvPr>
          <p:cNvSpPr/>
          <p:nvPr/>
        </p:nvSpPr>
        <p:spPr>
          <a:xfrm>
            <a:off x="9501451" y="1400175"/>
            <a:ext cx="1785674" cy="4351867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417C2403-4285-57D4-E4AA-C330AE25806D}"/>
              </a:ext>
            </a:extLst>
          </p:cNvPr>
          <p:cNvSpPr/>
          <p:nvPr/>
        </p:nvSpPr>
        <p:spPr>
          <a:xfrm>
            <a:off x="8215313" y="1685924"/>
            <a:ext cx="357187" cy="197167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2623608C-5F00-00A4-2FA3-B54D311382A5}"/>
              </a:ext>
            </a:extLst>
          </p:cNvPr>
          <p:cNvSpPr/>
          <p:nvPr/>
        </p:nvSpPr>
        <p:spPr>
          <a:xfrm>
            <a:off x="6224588" y="1685925"/>
            <a:ext cx="357187" cy="44291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45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6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BC365F-28B2-1792-AE2A-920080E04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GB" sz="4000" dirty="0">
                <a:solidFill>
                  <a:srgbClr val="FFFFFF"/>
                </a:solidFill>
              </a:rPr>
              <a:t>How to deliver safe, quality FP will differ between cities and across parts of cities</a:t>
            </a:r>
            <a:r>
              <a:rPr lang="en-GB" sz="4000" dirty="0">
                <a:solidFill>
                  <a:srgbClr val="FFFFFF"/>
                </a:solidFill>
                <a:effectLst/>
              </a:rPr>
              <a:t> 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FB4EC-1FD2-A69E-9090-DBCDC26A3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en-GB" sz="2400" dirty="0"/>
              <a:t>There is a </a:t>
            </a:r>
            <a:r>
              <a:rPr lang="en-GB" sz="2400" b="1" dirty="0"/>
              <a:t>research bias </a:t>
            </a:r>
            <a:r>
              <a:rPr lang="en-GB" sz="2400" dirty="0"/>
              <a:t>towards larger cities and national urban-rural comparisons</a:t>
            </a:r>
          </a:p>
          <a:p>
            <a:r>
              <a:rPr lang="en-GB" sz="2400" dirty="0"/>
              <a:t>We need to know more about trends in </a:t>
            </a:r>
            <a:r>
              <a:rPr lang="en-GB" sz="2400" b="1" dirty="0"/>
              <a:t>intermediate cities</a:t>
            </a:r>
            <a:r>
              <a:rPr lang="en-GB" sz="2400" dirty="0"/>
              <a:t>, peri-urban areas, etc.</a:t>
            </a:r>
          </a:p>
          <a:p>
            <a:endParaRPr lang="en-US" sz="2400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C223B56-6951-9DEC-A4F3-DF352A798C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089449"/>
              </p:ext>
            </p:extLst>
          </p:nvPr>
        </p:nvGraphicFramePr>
        <p:xfrm>
          <a:off x="6098892" y="2492376"/>
          <a:ext cx="4802404" cy="3563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5DB8CE0-FF10-93BB-5D18-494C61599C2D}"/>
              </a:ext>
            </a:extLst>
          </p:cNvPr>
          <p:cNvSpPr txBox="1"/>
          <p:nvPr/>
        </p:nvSpPr>
        <p:spPr>
          <a:xfrm>
            <a:off x="5429375" y="5689729"/>
            <a:ext cx="256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Intermediate city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ADD884-F79E-56B0-FEB8-AA9E71CCA2B6}"/>
              </a:ext>
            </a:extLst>
          </p:cNvPr>
          <p:cNvSpPr txBox="1"/>
          <p:nvPr/>
        </p:nvSpPr>
        <p:spPr>
          <a:xfrm>
            <a:off x="8980248" y="5458896"/>
            <a:ext cx="256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Multiple cities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3DBBA5-50BA-8BCB-1AB7-A76F0FEB94FE}"/>
              </a:ext>
            </a:extLst>
          </p:cNvPr>
          <p:cNvSpPr txBox="1"/>
          <p:nvPr/>
        </p:nvSpPr>
        <p:spPr>
          <a:xfrm>
            <a:off x="9725378" y="3283139"/>
            <a:ext cx="256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Large city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705F91-1B96-85DD-A040-0AE38ED5932C}"/>
              </a:ext>
            </a:extLst>
          </p:cNvPr>
          <p:cNvSpPr txBox="1"/>
          <p:nvPr/>
        </p:nvSpPr>
        <p:spPr>
          <a:xfrm>
            <a:off x="6410320" y="3167722"/>
            <a:ext cx="256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Other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C935C5-61CB-891D-0D1A-16575E7D34FC}"/>
              </a:ext>
            </a:extLst>
          </p:cNvPr>
          <p:cNvSpPr txBox="1"/>
          <p:nvPr/>
        </p:nvSpPr>
        <p:spPr>
          <a:xfrm>
            <a:off x="8007266" y="6222285"/>
            <a:ext cx="1942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(n = 279)</a:t>
            </a:r>
          </a:p>
        </p:txBody>
      </p:sp>
    </p:spTree>
    <p:extLst>
      <p:ext uri="{BB962C8B-B14F-4D97-AF65-F5344CB8AC3E}">
        <p14:creationId xmlns:p14="http://schemas.microsoft.com/office/powerpoint/2010/main" val="4284157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E18B21-D116-9667-E27E-4EE46001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GB" sz="3100" dirty="0">
                <a:solidFill>
                  <a:srgbClr val="FFFFFF"/>
                </a:solidFill>
              </a:rPr>
              <a:t>Mayors can champion gender equity in their cities, and highlight the importance of safe, quality and affordable FP</a:t>
            </a: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743A0-EA0D-4E71-401C-54DC39FD2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GB" sz="2400" dirty="0"/>
              <a:t>Mayors can help provide an </a:t>
            </a:r>
            <a:r>
              <a:rPr lang="en-GB" sz="2400" b="1" dirty="0"/>
              <a:t>interface between local government and the healthcare system </a:t>
            </a:r>
            <a:r>
              <a:rPr lang="en-GB" sz="2400" dirty="0"/>
              <a:t>to assist with FP service delivery</a:t>
            </a:r>
          </a:p>
          <a:p>
            <a:r>
              <a:rPr lang="en-GB" sz="2400" b="1" dirty="0"/>
              <a:t>Organized local government </a:t>
            </a:r>
            <a:r>
              <a:rPr lang="en-GB" sz="2400" dirty="0"/>
              <a:t>is a critical forum to raise the importance of FP within the international urban agenda (including post-SDG processes)</a:t>
            </a:r>
          </a:p>
          <a:p>
            <a:r>
              <a:rPr lang="en-GB" sz="2400" dirty="0"/>
              <a:t>FP cannot be separated from the other services for which mayors and LGs have responsibility</a:t>
            </a:r>
          </a:p>
          <a:p>
            <a:r>
              <a:rPr lang="en-GB" sz="2400" dirty="0"/>
              <a:t>FP is part of a wider suite of services that </a:t>
            </a:r>
            <a:r>
              <a:rPr lang="en-GB" sz="2400" i="1" dirty="0"/>
              <a:t>make cities work </a:t>
            </a:r>
          </a:p>
        </p:txBody>
      </p:sp>
    </p:spTree>
    <p:extLst>
      <p:ext uri="{BB962C8B-B14F-4D97-AF65-F5344CB8AC3E}">
        <p14:creationId xmlns:p14="http://schemas.microsoft.com/office/powerpoint/2010/main" val="112134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E57A3F2-3497-430E-BCD2-151E9B574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88B1F424-0E60-4F04-AFC7-00E1F2110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6B509DD1-7F4E-4C4D-9B18-626473A5F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BB89D3BB-9A77-48E3-8C98-9A0A1DD4F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991AB0-5E14-50B3-D404-E85692FF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54" y="1522820"/>
            <a:ext cx="2748041" cy="3601914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Introduction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83D0C61-6518-E0F5-224E-A3CE682E39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502500"/>
              </p:ext>
            </p:extLst>
          </p:nvPr>
        </p:nvGraphicFramePr>
        <p:xfrm>
          <a:off x="5042848" y="643467"/>
          <a:ext cx="6489510" cy="525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0243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36A8D1-2061-B346-C4E4-28AA56907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GB" sz="2800">
                <a:solidFill>
                  <a:srgbClr val="FFFFFF"/>
                </a:solidFill>
              </a:rPr>
              <a:t>For economic development, we need better data, observation and monitoring systems that include demographic trends</a:t>
            </a: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D3592-AFE4-78BD-F2A3-B1CD60A76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GB" sz="2400" dirty="0"/>
              <a:t>Promoting access to safe, quality and affordable FP is crucial to realizing the </a:t>
            </a:r>
            <a:r>
              <a:rPr lang="en-GB" sz="2400" b="1" dirty="0"/>
              <a:t>demographic dividend </a:t>
            </a:r>
            <a:r>
              <a:rPr lang="en-GB" sz="2400" dirty="0"/>
              <a:t>and driving </a:t>
            </a:r>
            <a:r>
              <a:rPr lang="en-GB" sz="2400" b="1" dirty="0"/>
              <a:t>economic development</a:t>
            </a:r>
          </a:p>
          <a:p>
            <a:r>
              <a:rPr lang="en-GB" sz="2400" dirty="0"/>
              <a:t>For effective </a:t>
            </a:r>
            <a:r>
              <a:rPr lang="en-GB" sz="2400" b="1" dirty="0"/>
              <a:t>urban economic modelling</a:t>
            </a:r>
            <a:r>
              <a:rPr lang="en-GB" sz="2400" dirty="0"/>
              <a:t>, we need more accurate urban </a:t>
            </a:r>
            <a:r>
              <a:rPr lang="en-GB" sz="2400" b="1" dirty="0"/>
              <a:t>demographic data </a:t>
            </a:r>
            <a:r>
              <a:rPr lang="en-GB" sz="2400" dirty="0"/>
              <a:t>and more of a focus on urban demographic change</a:t>
            </a:r>
          </a:p>
          <a:p>
            <a:r>
              <a:rPr lang="en-GB" sz="2400" dirty="0"/>
              <a:t>E.g. </a:t>
            </a:r>
            <a:r>
              <a:rPr lang="en-GB" sz="2400" b="1" dirty="0"/>
              <a:t>better demographic measurements </a:t>
            </a:r>
            <a:r>
              <a:rPr lang="en-GB" sz="2400" dirty="0"/>
              <a:t>needed to understand how different urban environments will change in </a:t>
            </a:r>
            <a:r>
              <a:rPr lang="en-GB" sz="2400" b="1" dirty="0"/>
              <a:t>economic positioning</a:t>
            </a:r>
            <a:r>
              <a:rPr lang="en-GB" sz="2400" dirty="0"/>
              <a:t>, </a:t>
            </a:r>
            <a:r>
              <a:rPr lang="en-GB" sz="2400" b="1" dirty="0"/>
              <a:t>opportunities</a:t>
            </a:r>
            <a:r>
              <a:rPr lang="en-GB" sz="2400" dirty="0"/>
              <a:t>, </a:t>
            </a:r>
            <a:r>
              <a:rPr lang="en-GB" sz="2400" b="1" dirty="0"/>
              <a:t>access to trade</a:t>
            </a:r>
            <a:r>
              <a:rPr lang="en-GB" sz="2400" dirty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31266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36A8D1-2061-B346-C4E4-28AA56907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GB" sz="2800">
                <a:solidFill>
                  <a:srgbClr val="FFFFFF"/>
                </a:solidFill>
              </a:rPr>
              <a:t>For economic development, we need better data, observation and monitoring systems that include demographic trends</a:t>
            </a: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D3592-AFE4-78BD-F2A3-B1CD60A76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GB" sz="2400" b="1" dirty="0"/>
              <a:t>City data systems </a:t>
            </a:r>
            <a:r>
              <a:rPr lang="en-GB" sz="2400" dirty="0"/>
              <a:t>can play a lead role in integrating and spatializing data on health, finance, infrastructure services, etc.</a:t>
            </a:r>
          </a:p>
          <a:p>
            <a:r>
              <a:rPr lang="en-GB" sz="2400" dirty="0"/>
              <a:t>We need more and better data for </a:t>
            </a:r>
            <a:r>
              <a:rPr lang="en-GB" sz="2400" b="1" dirty="0"/>
              <a:t>every kind of urban area</a:t>
            </a:r>
            <a:endParaRPr lang="en-GB" sz="2400" dirty="0"/>
          </a:p>
          <a:p>
            <a:r>
              <a:rPr lang="en-GB" sz="2400" dirty="0"/>
              <a:t>The need for accurate data and knowledge is especially acute for </a:t>
            </a:r>
            <a:r>
              <a:rPr lang="en-GB" sz="2400" b="1" dirty="0"/>
              <a:t>intermediate cities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877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872CE-0635-68FF-1118-D8A7B320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/>
              <a:t>The post-pandemic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99D36-793E-4051-BEC7-24ADBC26B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GB" sz="1900" dirty="0"/>
              <a:t>The COVID-19 pandemic has helped to centre </a:t>
            </a:r>
            <a:r>
              <a:rPr lang="en-GB" sz="1900" b="1" dirty="0"/>
              <a:t>health </a:t>
            </a:r>
            <a:r>
              <a:rPr lang="en-GB" sz="1900" dirty="0"/>
              <a:t>within </a:t>
            </a:r>
            <a:r>
              <a:rPr lang="en-GB" sz="1900" b="1" dirty="0"/>
              <a:t>urban policy discussions </a:t>
            </a:r>
            <a:r>
              <a:rPr lang="en-GB" sz="1900" dirty="0"/>
              <a:t>(e.g. work of UN-Habitat)</a:t>
            </a:r>
          </a:p>
          <a:p>
            <a:r>
              <a:rPr lang="en-GB" sz="1900" dirty="0"/>
              <a:t>But COVID-19 has also had the tendency to ‘crowd out’ issues not directly related to infectious disease</a:t>
            </a:r>
          </a:p>
          <a:p>
            <a:r>
              <a:rPr lang="en-GB" sz="1900" dirty="0"/>
              <a:t>Direct </a:t>
            </a:r>
            <a:r>
              <a:rPr lang="en-GB" sz="1900" b="1" dirty="0"/>
              <a:t>references to FP do not feature prominently </a:t>
            </a:r>
            <a:r>
              <a:rPr lang="en-GB" sz="1900" dirty="0"/>
              <a:t>in ongoing discussions around urban health</a:t>
            </a:r>
          </a:p>
          <a:p>
            <a:r>
              <a:rPr lang="en-GB" sz="1900" dirty="0"/>
              <a:t>Calls for a ‘</a:t>
            </a:r>
            <a:r>
              <a:rPr lang="en-GB" sz="1900" b="1" dirty="0"/>
              <a:t>whole health</a:t>
            </a:r>
            <a:r>
              <a:rPr lang="en-GB" sz="1900" dirty="0"/>
              <a:t>’ focus that looks at infectious diseases alongside </a:t>
            </a:r>
            <a:r>
              <a:rPr lang="en-GB" sz="1900" b="1" dirty="0"/>
              <a:t>other urban burdens of disease </a:t>
            </a:r>
          </a:p>
          <a:p>
            <a:r>
              <a:rPr lang="en-GB" sz="1900" dirty="0"/>
              <a:t>May be necessary to </a:t>
            </a:r>
            <a:r>
              <a:rPr lang="en-GB" sz="1900" b="1" dirty="0"/>
              <a:t>scale-up an urban health agenda </a:t>
            </a:r>
            <a:r>
              <a:rPr lang="en-GB" sz="1900" dirty="0"/>
              <a:t>into </a:t>
            </a:r>
            <a:r>
              <a:rPr lang="en-GB" sz="1900" b="1" dirty="0"/>
              <a:t>national urban policies</a:t>
            </a:r>
            <a:endParaRPr lang="en-US" sz="1900" b="1" dirty="0"/>
          </a:p>
        </p:txBody>
      </p:sp>
      <p:pic>
        <p:nvPicPr>
          <p:cNvPr id="7" name="Picture 6" descr="A picture containing text, outdoor, sign, water sport&#10;&#10;Description automatically generated">
            <a:extLst>
              <a:ext uri="{FF2B5EF4-FFF2-40B4-BE49-F238E27FC236}">
                <a16:creationId xmlns:a16="http://schemas.microsoft.com/office/drawing/2014/main" id="{DAF3EABE-1945-91D3-BD21-47BFB3A44B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" r="409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35D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33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8D29A-30FE-B63D-CF77-64104E14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Conclusion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E9E8B-E67E-F902-465B-3E4E909A0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en-GB" sz="2400" dirty="0">
                <a:solidFill>
                  <a:srgbClr val="FEFFFF"/>
                </a:solidFill>
              </a:rPr>
              <a:t>We know a fair amount about urban FP, but there are </a:t>
            </a:r>
            <a:r>
              <a:rPr lang="en-GB" sz="2400" b="1" dirty="0">
                <a:solidFill>
                  <a:srgbClr val="FEFFFF"/>
                </a:solidFill>
              </a:rPr>
              <a:t>geographic and thematic blind spots </a:t>
            </a:r>
            <a:r>
              <a:rPr lang="en-GB" sz="2400" dirty="0">
                <a:solidFill>
                  <a:srgbClr val="FEFFFF"/>
                </a:solidFill>
              </a:rPr>
              <a:t>– like intermediate cities and the role of LGs</a:t>
            </a:r>
          </a:p>
          <a:p>
            <a:r>
              <a:rPr lang="en-GB" sz="2400" dirty="0">
                <a:solidFill>
                  <a:srgbClr val="FEFFFF"/>
                </a:solidFill>
              </a:rPr>
              <a:t>FP can play an important role in driving </a:t>
            </a:r>
            <a:r>
              <a:rPr lang="en-GB" sz="2400" b="1" dirty="0">
                <a:solidFill>
                  <a:srgbClr val="FEFFFF"/>
                </a:solidFill>
              </a:rPr>
              <a:t>city economies </a:t>
            </a:r>
            <a:r>
              <a:rPr lang="en-GB" sz="2400" dirty="0">
                <a:solidFill>
                  <a:srgbClr val="FEFFFF"/>
                </a:solidFill>
              </a:rPr>
              <a:t>and </a:t>
            </a:r>
            <a:r>
              <a:rPr lang="en-GB" sz="2400" b="1" dirty="0">
                <a:solidFill>
                  <a:srgbClr val="FEFFFF"/>
                </a:solidFill>
              </a:rPr>
              <a:t>sustainability</a:t>
            </a:r>
            <a:r>
              <a:rPr lang="en-GB" sz="2400" dirty="0">
                <a:solidFill>
                  <a:srgbClr val="FEFFFF"/>
                </a:solidFill>
              </a:rPr>
              <a:t>, but this requires </a:t>
            </a:r>
            <a:r>
              <a:rPr lang="en-GB" sz="2400" b="1" dirty="0">
                <a:solidFill>
                  <a:srgbClr val="FEFFFF"/>
                </a:solidFill>
              </a:rPr>
              <a:t>better data </a:t>
            </a:r>
            <a:r>
              <a:rPr lang="en-GB" sz="2400" dirty="0">
                <a:solidFill>
                  <a:srgbClr val="FEFFFF"/>
                </a:solidFill>
              </a:rPr>
              <a:t>for </a:t>
            </a:r>
            <a:r>
              <a:rPr lang="en-GB" sz="2400" b="1" dirty="0">
                <a:solidFill>
                  <a:srgbClr val="FEFFFF"/>
                </a:solidFill>
              </a:rPr>
              <a:t>targeted interventions</a:t>
            </a:r>
          </a:p>
          <a:p>
            <a:r>
              <a:rPr lang="en-GB" sz="2400" dirty="0">
                <a:solidFill>
                  <a:srgbClr val="FEFFFF"/>
                </a:solidFill>
              </a:rPr>
              <a:t>We need to seize the opportunity to embrace an </a:t>
            </a:r>
            <a:r>
              <a:rPr lang="en-GB" sz="2400" b="1" dirty="0">
                <a:solidFill>
                  <a:srgbClr val="FEFFFF"/>
                </a:solidFill>
              </a:rPr>
              <a:t>expanded urban health agenda </a:t>
            </a:r>
            <a:r>
              <a:rPr lang="en-GB" sz="2400" dirty="0">
                <a:solidFill>
                  <a:srgbClr val="FEFFFF"/>
                </a:solidFill>
              </a:rPr>
              <a:t>that </a:t>
            </a:r>
            <a:r>
              <a:rPr lang="en-GB" sz="2400" b="1" dirty="0">
                <a:solidFill>
                  <a:srgbClr val="FEFFFF"/>
                </a:solidFill>
              </a:rPr>
              <a:t>includes FP </a:t>
            </a:r>
          </a:p>
          <a:p>
            <a:endParaRPr lang="en-GB" sz="24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8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56BF46-F851-6650-02AA-0F26301F6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DCF75-6292-7A1B-7F09-A41E9E033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/>
              <a:t>Contact: james.duminy@bristol.ac.uk</a:t>
            </a:r>
          </a:p>
          <a:p>
            <a:pPr marL="0" indent="0">
              <a:buNone/>
            </a:pPr>
            <a:endParaRPr lang="en-GB" sz="2400"/>
          </a:p>
          <a:p>
            <a:pPr marL="0" indent="0">
              <a:buNone/>
            </a:pPr>
            <a:r>
              <a:rPr lang="en-GB" sz="2400"/>
              <a:t>Duminy, J., Cleland, J., Harpham, T., Montgomery, M. R., Parnell, S. and Speizer, I. S. (2021) ‘Urban Family Planning in Low- and Middle-Income Countries: A Critical Scoping Review’. </a:t>
            </a:r>
            <a:r>
              <a:rPr lang="en-GB" sz="2400" i="1"/>
              <a:t>Frontiers in Global Women's Health </a:t>
            </a:r>
            <a:r>
              <a:rPr lang="en-GB" sz="2400"/>
              <a:t>2: 749636. https://doi.org/10.3389/fgwh.2021.749636</a:t>
            </a:r>
          </a:p>
        </p:txBody>
      </p:sp>
    </p:spTree>
    <p:extLst>
      <p:ext uri="{BB962C8B-B14F-4D97-AF65-F5344CB8AC3E}">
        <p14:creationId xmlns:p14="http://schemas.microsoft.com/office/powerpoint/2010/main" val="382366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F2DCB95-508B-A07B-37B6-631680FE0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5 key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79844-6702-7548-AE3E-F05326D6E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200" dirty="0"/>
              <a:t>Urbanization in Africa as a </a:t>
            </a:r>
            <a:r>
              <a:rPr lang="en-GB" sz="2200" b="1" dirty="0"/>
              <a:t>demographic </a:t>
            </a:r>
            <a:r>
              <a:rPr lang="en-GB" sz="2200" dirty="0"/>
              <a:t>AND an economic process</a:t>
            </a:r>
            <a:endParaRPr lang="en-GB" sz="2200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200" dirty="0"/>
              <a:t>Urbanization and </a:t>
            </a:r>
            <a:r>
              <a:rPr lang="en-GB" sz="2200" b="1" dirty="0"/>
              <a:t>fertility decline </a:t>
            </a:r>
            <a:r>
              <a:rPr lang="en-GB" sz="2200" dirty="0"/>
              <a:t>in Africa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200" dirty="0"/>
              <a:t>How to deliver safe, quality FP will differ between cities and across parts of cities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200" dirty="0"/>
              <a:t>Role of </a:t>
            </a:r>
            <a:r>
              <a:rPr lang="en-GB" sz="2200" b="1" dirty="0"/>
              <a:t>mayors </a:t>
            </a:r>
            <a:r>
              <a:rPr lang="en-GB" sz="2200" dirty="0"/>
              <a:t>and local government leaders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200" dirty="0"/>
              <a:t>Better </a:t>
            </a:r>
            <a:r>
              <a:rPr lang="en-GB" sz="2200" b="1" dirty="0"/>
              <a:t>data, observation and monitoring systems </a:t>
            </a:r>
            <a:r>
              <a:rPr lang="en-GB" sz="2200" dirty="0"/>
              <a:t>for economic development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670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1EF476-A43C-61BC-A654-5E8A86F9D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4000">
                <a:solidFill>
                  <a:srgbClr val="FFFFFF"/>
                </a:solidFill>
              </a:rPr>
              <a:t>Urbanization in Africa is a demographic AND an economic process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9C6E2-32E9-1497-8B1A-B1BBF2DEB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t">
            <a:noAutofit/>
          </a:bodyPr>
          <a:lstStyle/>
          <a:p>
            <a:r>
              <a:rPr lang="en-US" sz="2400" b="1" dirty="0"/>
              <a:t>Over half </a:t>
            </a:r>
            <a:r>
              <a:rPr lang="en-US" sz="2400" dirty="0"/>
              <a:t>of urban population growth in LMICs is due to </a:t>
            </a:r>
            <a:r>
              <a:rPr lang="en-US" sz="2400" b="1" dirty="0"/>
              <a:t>natural increase </a:t>
            </a:r>
            <a:r>
              <a:rPr lang="en-US" sz="2400" dirty="0"/>
              <a:t>rather than rural-urban </a:t>
            </a:r>
            <a:r>
              <a:rPr lang="en-US" sz="2400" b="1" dirty="0"/>
              <a:t>migration</a:t>
            </a:r>
          </a:p>
          <a:p>
            <a:r>
              <a:rPr lang="en-US" sz="2400" dirty="0"/>
              <a:t>Urbanization is </a:t>
            </a:r>
            <a:r>
              <a:rPr lang="en-US" sz="2400" b="1" dirty="0"/>
              <a:t>not</a:t>
            </a:r>
            <a:r>
              <a:rPr lang="en-US" sz="2400" dirty="0"/>
              <a:t> simply a natural </a:t>
            </a:r>
            <a:r>
              <a:rPr lang="en-US" sz="2400" b="1" dirty="0"/>
              <a:t>byproduct of economic development</a:t>
            </a:r>
          </a:p>
          <a:p>
            <a:r>
              <a:rPr lang="en-GB" sz="2400" dirty="0"/>
              <a:t>Urbanization (past and present) is better understood as a demographic process, particularly to account for </a:t>
            </a:r>
            <a:r>
              <a:rPr lang="en-GB" sz="2400" b="1" dirty="0"/>
              <a:t>urbanization without economic growth</a:t>
            </a:r>
            <a:endParaRPr lang="en-GB" sz="2400" dirty="0"/>
          </a:p>
          <a:p>
            <a:r>
              <a:rPr lang="en-GB" sz="2400" dirty="0"/>
              <a:t>Whether urban growth is driven by migration or natural increase has significant </a:t>
            </a:r>
            <a:r>
              <a:rPr lang="en-GB" sz="2400" b="1" dirty="0"/>
              <a:t>implications for spatial development policy</a:t>
            </a:r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639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6B9DA-BCB4-FE99-B1BE-3F23BD662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GB" sz="4000">
                <a:solidFill>
                  <a:srgbClr val="FFFFFF"/>
                </a:solidFill>
              </a:rPr>
              <a:t>Urbanization promotes fertility decline, but fertility stalls have emerged in some contexts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4135C-549B-BA75-8A0C-F72402823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t">
            <a:normAutofit/>
          </a:bodyPr>
          <a:lstStyle/>
          <a:p>
            <a:r>
              <a:rPr lang="en-GB" sz="2400" b="1" dirty="0"/>
              <a:t>Urban fertility stalls </a:t>
            </a:r>
            <a:r>
              <a:rPr lang="en-GB" sz="2400" dirty="0"/>
              <a:t>identified for a number of African countries</a:t>
            </a:r>
          </a:p>
          <a:p>
            <a:pPr lvl="1"/>
            <a:r>
              <a:rPr lang="en-GB" dirty="0"/>
              <a:t>Urban fertility rates have stalled in </a:t>
            </a:r>
            <a:r>
              <a:rPr lang="en-GB" b="1" dirty="0"/>
              <a:t>~50% of African capital cities </a:t>
            </a:r>
            <a:r>
              <a:rPr lang="en-GB" dirty="0"/>
              <a:t>(@ an average of 3.4 children per woman) </a:t>
            </a:r>
          </a:p>
          <a:p>
            <a:pPr lvl="1"/>
            <a:r>
              <a:rPr lang="en-GB" dirty="0"/>
              <a:t>Recent </a:t>
            </a:r>
            <a:r>
              <a:rPr lang="en-GB" b="1" dirty="0"/>
              <a:t>increases </a:t>
            </a:r>
            <a:r>
              <a:rPr lang="en-GB" dirty="0"/>
              <a:t>in a few countries (e.g. Nigeria, DRC, and Tanzania) </a:t>
            </a:r>
          </a:p>
          <a:p>
            <a:pPr lvl="1"/>
            <a:r>
              <a:rPr lang="en-GB" dirty="0"/>
              <a:t>In other urban areas, stalls apparent in about </a:t>
            </a:r>
            <a:r>
              <a:rPr lang="en-GB" b="1" dirty="0"/>
              <a:t>1/3 of countries</a:t>
            </a:r>
          </a:p>
        </p:txBody>
      </p:sp>
    </p:spTree>
    <p:extLst>
      <p:ext uri="{BB962C8B-B14F-4D97-AF65-F5344CB8AC3E}">
        <p14:creationId xmlns:p14="http://schemas.microsoft.com/office/powerpoint/2010/main" val="1272767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3D13B79A-8A53-2EBD-A03C-9F6DFE5F4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332"/>
            <a:ext cx="12192000" cy="61033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30703E-C65D-0865-F0ED-A20EA977AF8B}"/>
              </a:ext>
            </a:extLst>
          </p:cNvPr>
          <p:cNvSpPr txBox="1"/>
          <p:nvPr/>
        </p:nvSpPr>
        <p:spPr>
          <a:xfrm>
            <a:off x="900113" y="1171575"/>
            <a:ext cx="212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India</a:t>
            </a:r>
          </a:p>
        </p:txBody>
      </p:sp>
    </p:spTree>
    <p:extLst>
      <p:ext uri="{BB962C8B-B14F-4D97-AF65-F5344CB8AC3E}">
        <p14:creationId xmlns:p14="http://schemas.microsoft.com/office/powerpoint/2010/main" val="80628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98973156-CCC3-9E4D-15AD-DA54D44F9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332"/>
            <a:ext cx="12192000" cy="61033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67A9A2-3BDD-2AE6-70D2-162EDD3537AC}"/>
              </a:ext>
            </a:extLst>
          </p:cNvPr>
          <p:cNvSpPr txBox="1"/>
          <p:nvPr/>
        </p:nvSpPr>
        <p:spPr>
          <a:xfrm>
            <a:off x="2071688" y="1743075"/>
            <a:ext cx="212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Uganda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3CE3E-E221-B90D-11C6-98A4E29C8F0C}"/>
              </a:ext>
            </a:extLst>
          </p:cNvPr>
          <p:cNvSpPr txBox="1"/>
          <p:nvPr/>
        </p:nvSpPr>
        <p:spPr>
          <a:xfrm>
            <a:off x="1395413" y="2338358"/>
            <a:ext cx="212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Tanzania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E06882-4670-986B-C235-4E27BD8472A1}"/>
              </a:ext>
            </a:extLst>
          </p:cNvPr>
          <p:cNvSpPr txBox="1"/>
          <p:nvPr/>
        </p:nvSpPr>
        <p:spPr>
          <a:xfrm>
            <a:off x="1007269" y="2933641"/>
            <a:ext cx="212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Kenya</a:t>
            </a:r>
          </a:p>
        </p:txBody>
      </p:sp>
    </p:spTree>
    <p:extLst>
      <p:ext uri="{BB962C8B-B14F-4D97-AF65-F5344CB8AC3E}">
        <p14:creationId xmlns:p14="http://schemas.microsoft.com/office/powerpoint/2010/main" val="2553619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4A96A873-9B7D-6E88-EA94-755B998E6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332"/>
            <a:ext cx="12192000" cy="61033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F9AB89-EF9A-49AB-78BB-9F843CD23112}"/>
              </a:ext>
            </a:extLst>
          </p:cNvPr>
          <p:cNvSpPr txBox="1"/>
          <p:nvPr/>
        </p:nvSpPr>
        <p:spPr>
          <a:xfrm>
            <a:off x="771525" y="1500188"/>
            <a:ext cx="212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Nigeria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BCAA22-4529-A78A-D852-B5BE564FD4BE}"/>
              </a:ext>
            </a:extLst>
          </p:cNvPr>
          <p:cNvSpPr txBox="1"/>
          <p:nvPr/>
        </p:nvSpPr>
        <p:spPr>
          <a:xfrm>
            <a:off x="4443413" y="3571875"/>
            <a:ext cx="212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Ethiopia</a:t>
            </a:r>
          </a:p>
        </p:txBody>
      </p:sp>
    </p:spTree>
    <p:extLst>
      <p:ext uri="{BB962C8B-B14F-4D97-AF65-F5344CB8AC3E}">
        <p14:creationId xmlns:p14="http://schemas.microsoft.com/office/powerpoint/2010/main" val="4192307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6B9DA-BCB4-FE99-B1BE-3F23BD662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GB" sz="4000">
                <a:solidFill>
                  <a:srgbClr val="FFFFFF"/>
                </a:solidFill>
              </a:rPr>
              <a:t>Urbanization promotes fertility decline, but fertility stalls have emerged in some contexts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4135C-549B-BA75-8A0C-F72402823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t">
            <a:normAutofit/>
          </a:bodyPr>
          <a:lstStyle/>
          <a:p>
            <a:r>
              <a:rPr lang="en-GB" sz="2400" dirty="0">
                <a:solidFill>
                  <a:schemeClr val="accent2"/>
                </a:solidFill>
              </a:rPr>
              <a:t>Urban fertility stalls identified for a number of African countries</a:t>
            </a:r>
          </a:p>
          <a:p>
            <a:r>
              <a:rPr lang="en-GB" sz="2400" dirty="0"/>
              <a:t>No clear urban and rural patterns in fertility stalls/increases</a:t>
            </a:r>
          </a:p>
        </p:txBody>
      </p:sp>
    </p:spTree>
    <p:extLst>
      <p:ext uri="{BB962C8B-B14F-4D97-AF65-F5344CB8AC3E}">
        <p14:creationId xmlns:p14="http://schemas.microsoft.com/office/powerpoint/2010/main" val="3185494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1111</Words>
  <Application>Microsoft Macintosh PowerPoint</Application>
  <PresentationFormat>Widescreen</PresentationFormat>
  <Paragraphs>97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How are family planning and urban development linked?</vt:lpstr>
      <vt:lpstr>Introduction</vt:lpstr>
      <vt:lpstr>5 key messages</vt:lpstr>
      <vt:lpstr>Urbanization in Africa is a demographic AND an economic process</vt:lpstr>
      <vt:lpstr>Urbanization promotes fertility decline, but fertility stalls have emerged in some contexts</vt:lpstr>
      <vt:lpstr>PowerPoint Presentation</vt:lpstr>
      <vt:lpstr>PowerPoint Presentation</vt:lpstr>
      <vt:lpstr>PowerPoint Presentation</vt:lpstr>
      <vt:lpstr>Urbanization promotes fertility decline, but fertility stalls have emerged in some contexts</vt:lpstr>
      <vt:lpstr>PowerPoint Presentation</vt:lpstr>
      <vt:lpstr>PowerPoint Presentation</vt:lpstr>
      <vt:lpstr>Urbanization promotes fertility decline, but fertility stalls have emerged in some contexts</vt:lpstr>
      <vt:lpstr>Urbanization promotes fertility decline, but fertility stalls have emerged in some contexts</vt:lpstr>
      <vt:lpstr>How to deliver safe, quality FP will differ between cities and across parts of cities </vt:lpstr>
      <vt:lpstr>PowerPoint Presentation</vt:lpstr>
      <vt:lpstr>PowerPoint Presentation</vt:lpstr>
      <vt:lpstr>PowerPoint Presentation</vt:lpstr>
      <vt:lpstr>How to deliver safe, quality FP will differ between cities and across parts of cities </vt:lpstr>
      <vt:lpstr>Mayors can champion gender equity in their cities, and highlight the importance of safe, quality and affordable FP</vt:lpstr>
      <vt:lpstr>For economic development, we need better data, observation and monitoring systems that include demographic trends</vt:lpstr>
      <vt:lpstr>For economic development, we need better data, observation and monitoring systems that include demographic trends</vt:lpstr>
      <vt:lpstr>The post-pandemic opportunity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are family planning and urban development linked?</dc:title>
  <dc:creator>James Duminy</dc:creator>
  <cp:lastModifiedBy>James Duminy</cp:lastModifiedBy>
  <cp:revision>5</cp:revision>
  <dcterms:created xsi:type="dcterms:W3CDTF">2022-04-26T12:50:20Z</dcterms:created>
  <dcterms:modified xsi:type="dcterms:W3CDTF">2022-05-17T12:29:26Z</dcterms:modified>
</cp:coreProperties>
</file>