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4" r:id="rId3"/>
    <p:sldId id="282" r:id="rId4"/>
    <p:sldId id="260" r:id="rId5"/>
    <p:sldId id="262" r:id="rId6"/>
    <p:sldId id="286" r:id="rId7"/>
    <p:sldId id="265" r:id="rId8"/>
    <p:sldId id="268" r:id="rId9"/>
    <p:sldId id="285" r:id="rId10"/>
    <p:sldId id="278" r:id="rId11"/>
    <p:sldId id="281" r:id="rId12"/>
    <p:sldId id="28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74A6-F547-4B95-9F42-755B9B25975E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DEF-E976-47C6-B79E-3B6570DA8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74A6-F547-4B95-9F42-755B9B25975E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DEF-E976-47C6-B79E-3B6570DA8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74A6-F547-4B95-9F42-755B9B25975E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DEF-E976-47C6-B79E-3B6570DA8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74A6-F547-4B95-9F42-755B9B25975E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DEF-E976-47C6-B79E-3B6570DA8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74A6-F547-4B95-9F42-755B9B25975E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DEF-E976-47C6-B79E-3B6570DA8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74A6-F547-4B95-9F42-755B9B25975E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DEF-E976-47C6-B79E-3B6570DA8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74A6-F547-4B95-9F42-755B9B25975E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DEF-E976-47C6-B79E-3B6570DA8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74A6-F547-4B95-9F42-755B9B25975E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DEF-E976-47C6-B79E-3B6570DA8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74A6-F547-4B95-9F42-755B9B25975E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DEF-E976-47C6-B79E-3B6570DA8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74A6-F547-4B95-9F42-755B9B25975E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DEF-E976-47C6-B79E-3B6570DA8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74A6-F547-4B95-9F42-755B9B25975E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DEF-E976-47C6-B79E-3B6570DA8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A74A6-F547-4B95-9F42-755B9B25975E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29DEF-E976-47C6-B79E-3B6570DA8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161562-8ADB-448A-9141-9FF568175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Political Leader as Champion of Family Planning</a:t>
            </a:r>
            <a:endParaRPr lang="LID4096" dirty="0">
              <a:solidFill>
                <a:srgbClr val="0070C0"/>
              </a:solidFill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FDD8B56-6864-4E59-9C0F-D29818910A2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C8C1C0-06BB-40B5-9B62-C720A217A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Abdulrahman Omary Shiloow: Hon Mayor </a:t>
            </a:r>
            <a:r>
              <a:rPr lang="en-US" b="1" dirty="0" err="1">
                <a:solidFill>
                  <a:schemeClr val="accent4"/>
                </a:solidFill>
              </a:rPr>
              <a:t>Tanga</a:t>
            </a:r>
            <a:r>
              <a:rPr lang="en-US" b="1" dirty="0">
                <a:solidFill>
                  <a:schemeClr val="accent4"/>
                </a:solidFill>
              </a:rPr>
              <a:t> City Council, Tanzania.</a:t>
            </a:r>
            <a:br>
              <a:rPr lang="en-US" dirty="0">
                <a:solidFill>
                  <a:schemeClr val="accent4"/>
                </a:solidFill>
              </a:rPr>
            </a:br>
            <a:endParaRPr lang="LID4096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506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008313" cy="3232150"/>
          </a:xfrm>
        </p:spPr>
        <p:txBody>
          <a:bodyPr>
            <a:normAutofit/>
          </a:bodyPr>
          <a:lstStyle/>
          <a:p>
            <a:r>
              <a:rPr lang="en-US" dirty="0"/>
              <a:t>Experiences  gained while implementing ‘The Challenge Initiative Project’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sz="2400" dirty="0" err="1"/>
              <a:t>Tanga</a:t>
            </a:r>
            <a:r>
              <a:rPr lang="en-US" sz="2400" dirty="0"/>
              <a:t> City Council achieved and will continue work on the following Legacy from TCI project</a:t>
            </a:r>
          </a:p>
          <a:p>
            <a:pPr algn="just"/>
            <a:r>
              <a:rPr lang="en-US" sz="2200" dirty="0"/>
              <a:t>Offer Youth friendly services after working hours and pay for extra duty to health workers</a:t>
            </a:r>
          </a:p>
          <a:p>
            <a:pPr algn="just"/>
            <a:r>
              <a:rPr lang="en-US" sz="2200" dirty="0"/>
              <a:t>Supervise the already Established of youth clubs in colleges and schools</a:t>
            </a:r>
          </a:p>
          <a:p>
            <a:pPr algn="just"/>
            <a:r>
              <a:rPr lang="en-US" sz="2200" dirty="0"/>
              <a:t>Integrate family planning services including dialogues with normal sector working interventions</a:t>
            </a:r>
          </a:p>
          <a:p>
            <a:pPr algn="just"/>
            <a:r>
              <a:rPr lang="en-US" sz="2200" dirty="0"/>
              <a:t>Continue meeting with WEO, Local Leaders, Influential people and religious leaders discussing on Family planning issues</a:t>
            </a:r>
          </a:p>
          <a:p>
            <a:pPr algn="just"/>
            <a:r>
              <a:rPr lang="en-US" sz="2200" dirty="0"/>
              <a:t>Use media to educate the community about Family planning, adolescent and youth sexual and reproductive health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155950"/>
          </a:xfrm>
        </p:spPr>
        <p:txBody>
          <a:bodyPr>
            <a:normAutofit/>
          </a:bodyPr>
          <a:lstStyle/>
          <a:p>
            <a:r>
              <a:rPr lang="en-US" sz="2400" dirty="0"/>
              <a:t>Council  Strength and Sustainability plans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Family planning will remain to be permanent agenda in CHMT, CMT and other important Council meetings</a:t>
            </a:r>
          </a:p>
          <a:p>
            <a:r>
              <a:rPr lang="en-US" sz="2400" dirty="0"/>
              <a:t>High Political willingness to support Family planning </a:t>
            </a:r>
          </a:p>
          <a:p>
            <a:r>
              <a:rPr lang="en-US" sz="2400" dirty="0"/>
              <a:t>Incorporate Family planning activities in Comprehensive Council Health Plan (CCHP)</a:t>
            </a:r>
          </a:p>
          <a:p>
            <a:r>
              <a:rPr lang="en-US" sz="2400" dirty="0"/>
              <a:t>Financial commitment of Council own sources in Family Planning activities</a:t>
            </a:r>
          </a:p>
          <a:p>
            <a:r>
              <a:rPr lang="en-US" sz="2400" dirty="0"/>
              <a:t>Use of other Development partners and other stakeholders to support family planning interventions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FB09A8-C01F-4E9D-9B3F-2AD993EA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1600" b="0" i="1" dirty="0"/>
              <a:t>Hon Mayor A. O. </a:t>
            </a:r>
            <a:r>
              <a:rPr lang="en-GB" sz="1600" b="0" i="1" dirty="0" err="1"/>
              <a:t>Shiloo</a:t>
            </a:r>
            <a:r>
              <a:rPr lang="en-GB" sz="1600" b="0" i="1" dirty="0"/>
              <a:t> addressing key gatekeepers during FP orientation meeting in </a:t>
            </a:r>
            <a:r>
              <a:rPr lang="en-GB" sz="1600" b="0" i="1" dirty="0" err="1"/>
              <a:t>Tanga</a:t>
            </a:r>
            <a:r>
              <a:rPr lang="en-GB" sz="1600" b="0" i="1" dirty="0"/>
              <a:t> city</a:t>
            </a:r>
            <a:endParaRPr lang="LID4096" sz="1600" b="0" i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2E2339-C211-473F-AC3D-71C619B5D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THANK YOU!           ASANTENI SANA!</a:t>
            </a:r>
            <a:endParaRPr lang="LID4096" sz="2800" dirty="0">
              <a:solidFill>
                <a:srgbClr val="0070C0"/>
              </a:solidFill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EDC10C0-D72B-4A95-8132-A49F5AD246AF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24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698750"/>
          </a:xfrm>
        </p:spPr>
        <p:txBody>
          <a:bodyPr/>
          <a:lstStyle/>
          <a:p>
            <a:r>
              <a:rPr lang="en-US" sz="2400" dirty="0"/>
              <a:t>About </a:t>
            </a:r>
            <a:r>
              <a:rPr lang="en-US" sz="2400" dirty="0" err="1"/>
              <a:t>Tanga</a:t>
            </a:r>
            <a:r>
              <a:rPr lang="en-US" sz="2400" dirty="0"/>
              <a:t> City Council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62801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/>
              <a:t>Administrative and Geographical distribution</a:t>
            </a:r>
          </a:p>
          <a:p>
            <a:r>
              <a:rPr lang="en-US" sz="2800" dirty="0"/>
              <a:t>Among 6 Cities in Tanzania</a:t>
            </a:r>
          </a:p>
          <a:p>
            <a:r>
              <a:rPr lang="en-US" sz="2800" dirty="0"/>
              <a:t>Among 11 Councils in </a:t>
            </a:r>
            <a:r>
              <a:rPr lang="en-US" sz="2800" dirty="0" err="1"/>
              <a:t>Tanga</a:t>
            </a:r>
            <a:r>
              <a:rPr lang="en-US" sz="2800" dirty="0"/>
              <a:t> Region</a:t>
            </a:r>
          </a:p>
          <a:p>
            <a:r>
              <a:rPr lang="en-US" sz="2800" dirty="0"/>
              <a:t>Administratively,  has 4 Divisions, 27 Wards and 181 </a:t>
            </a:r>
            <a:r>
              <a:rPr lang="en-US" sz="2800" dirty="0" err="1"/>
              <a:t>strees</a:t>
            </a:r>
            <a:endParaRPr lang="en-US" sz="2800" dirty="0"/>
          </a:p>
          <a:p>
            <a:r>
              <a:rPr lang="en-US" sz="2800" dirty="0"/>
              <a:t>It is 600 square kilometers.</a:t>
            </a:r>
          </a:p>
          <a:p>
            <a:r>
              <a:rPr lang="en-US" sz="2800" dirty="0"/>
              <a:t> Its Population is around 352,000 people</a:t>
            </a:r>
          </a:p>
          <a:p>
            <a:r>
              <a:rPr lang="en-US" sz="2800" dirty="0"/>
              <a:t>Serves administratively as </a:t>
            </a:r>
            <a:r>
              <a:rPr lang="en-US" sz="2800" dirty="0" err="1"/>
              <a:t>Headquater</a:t>
            </a:r>
            <a:r>
              <a:rPr lang="en-US" sz="2800" dirty="0"/>
              <a:t> and  commercial  Center of </a:t>
            </a:r>
            <a:r>
              <a:rPr lang="en-US" sz="2800" dirty="0" err="1"/>
              <a:t>Tanga</a:t>
            </a:r>
            <a:r>
              <a:rPr lang="en-US" sz="2800" dirty="0"/>
              <a:t> Region</a:t>
            </a:r>
          </a:p>
          <a:p>
            <a:endParaRPr lang="en-US" sz="2800" dirty="0"/>
          </a:p>
          <a:p>
            <a:pPr>
              <a:buNone/>
            </a:pPr>
            <a:endParaRPr lang="en-US" sz="2400" dirty="0"/>
          </a:p>
          <a:p>
            <a:pPr>
              <a:buFont typeface="Wingdings" pitchFamily="2" charset="2"/>
              <a:buChar char="ü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460750"/>
          </a:xfrm>
        </p:spPr>
        <p:txBody>
          <a:bodyPr>
            <a:normAutofit/>
          </a:bodyPr>
          <a:lstStyle/>
          <a:p>
            <a:r>
              <a:rPr lang="en-US" sz="2400" dirty="0"/>
              <a:t>About </a:t>
            </a:r>
            <a:r>
              <a:rPr lang="en-US" sz="2400" dirty="0" err="1"/>
              <a:t>Tanga</a:t>
            </a:r>
            <a:r>
              <a:rPr lang="en-US" sz="2400" dirty="0"/>
              <a:t> City Council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t">
              <a:buFont typeface="Wingdings" pitchFamily="2" charset="2"/>
              <a:buChar char="q"/>
            </a:pPr>
            <a:r>
              <a:rPr lang="en-US" sz="2800" b="1" dirty="0"/>
              <a:t>Financial Opportunities</a:t>
            </a:r>
          </a:p>
          <a:p>
            <a:pPr fontAlgn="t"/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largest  port in the Country</a:t>
            </a:r>
          </a:p>
          <a:p>
            <a:pPr fontAlgn="t"/>
            <a:r>
              <a:rPr lang="en-US" sz="2800" dirty="0" err="1"/>
              <a:t>Erable</a:t>
            </a:r>
            <a:r>
              <a:rPr lang="en-US" sz="2800" dirty="0"/>
              <a:t> land for sisal cultivation</a:t>
            </a:r>
          </a:p>
          <a:p>
            <a:pPr fontAlgn="t"/>
            <a:r>
              <a:rPr lang="en-US" sz="2800" dirty="0"/>
              <a:t>Reachable by rail, Ships, Aeroplan, roads</a:t>
            </a:r>
          </a:p>
          <a:p>
            <a:pPr fontAlgn="t"/>
            <a:r>
              <a:rPr lang="en-US" sz="2800" dirty="0"/>
              <a:t>354 km to Dar es salaam(1</a:t>
            </a:r>
            <a:r>
              <a:rPr lang="en-US" sz="2800" baseline="30000" dirty="0"/>
              <a:t>st</a:t>
            </a:r>
            <a:r>
              <a:rPr lang="en-US" sz="2800" dirty="0"/>
              <a:t> Commercial City of Tanzania) </a:t>
            </a:r>
          </a:p>
          <a:p>
            <a:pPr fontAlgn="t"/>
            <a:r>
              <a:rPr lang="en-US" sz="2800" dirty="0"/>
              <a:t>165 km to Mombasa City (2</a:t>
            </a:r>
            <a:r>
              <a:rPr lang="en-US" sz="2800" baseline="30000" dirty="0"/>
              <a:t>nd</a:t>
            </a:r>
            <a:r>
              <a:rPr lang="en-US" sz="2800" dirty="0"/>
              <a:t> Commercial City of Kenya)</a:t>
            </a:r>
          </a:p>
          <a:p>
            <a:pPr fontAlgn="t"/>
            <a:r>
              <a:rPr lang="en-US" sz="2800" dirty="0"/>
              <a:t>Two mega projects to be launched recently</a:t>
            </a:r>
          </a:p>
          <a:p>
            <a:pPr marL="571500" indent="-571500" fontAlgn="t">
              <a:buAutoNum type="romanLcPeriod"/>
            </a:pPr>
            <a:r>
              <a:rPr lang="en-US" sz="2800" dirty="0"/>
              <a:t>East Africa Crude oil project</a:t>
            </a:r>
          </a:p>
          <a:p>
            <a:pPr marL="571500" indent="-571500" fontAlgn="t">
              <a:buAutoNum type="romanLcPeriod"/>
            </a:pPr>
            <a:r>
              <a:rPr lang="en-US" sz="2800" dirty="0"/>
              <a:t>Green and Smart City initiative </a:t>
            </a:r>
          </a:p>
          <a:p>
            <a:pPr fontAlgn="t"/>
            <a:endParaRPr lang="en-US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155950"/>
          </a:xfrm>
        </p:spPr>
        <p:txBody>
          <a:bodyPr>
            <a:normAutofit/>
          </a:bodyPr>
          <a:lstStyle/>
          <a:p>
            <a:r>
              <a:rPr lang="en-US" sz="2800" dirty="0"/>
              <a:t>Health Facilities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>
                <a:solidFill>
                  <a:schemeClr val="accent1"/>
                </a:solidFill>
              </a:rPr>
              <a:t>Public Health Facilities</a:t>
            </a:r>
          </a:p>
          <a:p>
            <a:r>
              <a:rPr lang="en-US" dirty="0"/>
              <a:t>1 Council Hospital</a:t>
            </a:r>
          </a:p>
          <a:p>
            <a:r>
              <a:rPr lang="en-US" dirty="0"/>
              <a:t>9 Health Centers</a:t>
            </a:r>
          </a:p>
          <a:p>
            <a:r>
              <a:rPr lang="en-US" dirty="0"/>
              <a:t>19 Dispensaries</a:t>
            </a:r>
          </a:p>
          <a:p>
            <a:r>
              <a:rPr lang="en-US" dirty="0"/>
              <a:t>1 Community Pharmacy </a:t>
            </a:r>
          </a:p>
          <a:p>
            <a:pPr>
              <a:buNone/>
            </a:pPr>
            <a:r>
              <a:rPr lang="en-US" dirty="0">
                <a:solidFill>
                  <a:schemeClr val="accent1"/>
                </a:solidFill>
              </a:rPr>
              <a:t>Private Health Facilities</a:t>
            </a:r>
          </a:p>
          <a:p>
            <a:r>
              <a:rPr lang="en-US" dirty="0"/>
              <a:t>1 Hospital</a:t>
            </a:r>
          </a:p>
          <a:p>
            <a:r>
              <a:rPr lang="en-US" dirty="0"/>
              <a:t>2 Health Centers</a:t>
            </a:r>
          </a:p>
          <a:p>
            <a:r>
              <a:rPr lang="en-US" dirty="0"/>
              <a:t>12 Dispensaries</a:t>
            </a:r>
          </a:p>
          <a:p>
            <a:r>
              <a:rPr lang="en-US" dirty="0"/>
              <a:t>6 Polyclinics</a:t>
            </a:r>
          </a:p>
          <a:p>
            <a:r>
              <a:rPr lang="en-US" dirty="0"/>
              <a:t>23 Pharmacies</a:t>
            </a:r>
          </a:p>
          <a:p>
            <a:r>
              <a:rPr lang="en-US" dirty="0"/>
              <a:t>169 ADDOs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079750"/>
          </a:xfrm>
        </p:spPr>
        <p:txBody>
          <a:bodyPr>
            <a:normAutofit/>
          </a:bodyPr>
          <a:lstStyle/>
          <a:p>
            <a:r>
              <a:rPr lang="en-US" sz="2800" dirty="0"/>
              <a:t>Council Financial 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273050"/>
            <a:ext cx="5334000" cy="6432550"/>
          </a:xfrm>
        </p:spPr>
        <p:txBody>
          <a:bodyPr/>
          <a:lstStyle/>
          <a:p>
            <a:pPr>
              <a:buNone/>
            </a:pPr>
            <a:r>
              <a:rPr lang="en-US" sz="2400" dirty="0">
                <a:solidFill>
                  <a:srgbClr val="00B050"/>
                </a:solidFill>
              </a:rPr>
              <a:t>Annual Council Collection and expenditure: </a:t>
            </a:r>
            <a:r>
              <a:rPr lang="en-US" sz="2400" dirty="0" err="1">
                <a:solidFill>
                  <a:srgbClr val="00B050"/>
                </a:solidFill>
              </a:rPr>
              <a:t>Tsh</a:t>
            </a:r>
            <a:r>
              <a:rPr lang="en-US" sz="2400" dirty="0">
                <a:solidFill>
                  <a:srgbClr val="00B050"/>
                </a:solidFill>
              </a:rPr>
              <a:t>. 73,629,495,445</a:t>
            </a:r>
          </a:p>
          <a:p>
            <a:endParaRPr lang="en-US" dirty="0"/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2400" dirty="0">
                <a:solidFill>
                  <a:srgbClr val="00B050"/>
                </a:solidFill>
              </a:rPr>
              <a:t>Annual Health Sector collection  and Expenditure </a:t>
            </a:r>
            <a:r>
              <a:rPr lang="en-US" sz="2400" dirty="0" err="1">
                <a:solidFill>
                  <a:srgbClr val="00B050"/>
                </a:solidFill>
              </a:rPr>
              <a:t>Tsh</a:t>
            </a:r>
            <a:r>
              <a:rPr lang="en-US" sz="2400" dirty="0">
                <a:solidFill>
                  <a:srgbClr val="00B050"/>
                </a:solidFill>
              </a:rPr>
              <a:t>. 3,179,892,995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495922"/>
              </p:ext>
            </p:extLst>
          </p:nvPr>
        </p:nvGraphicFramePr>
        <p:xfrm>
          <a:off x="3886200" y="1422400"/>
          <a:ext cx="4419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Fund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Sum (</a:t>
                      </a:r>
                      <a:r>
                        <a:rPr lang="en-US" dirty="0" err="1"/>
                        <a:t>Tsh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Own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15,354,836,000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43,312,438,485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1,813,683,960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Development Grants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13,148,537,000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733800" y="4495800"/>
          <a:ext cx="45720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/>
                        <a:t>Fund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Sum (</a:t>
                      </a:r>
                      <a:r>
                        <a:rPr lang="en-US" dirty="0" err="1"/>
                        <a:t>Tsh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/>
                        <a:t>Own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2,669,000,000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/>
                        <a:t>Central Government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510,892,995.74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460750"/>
          </a:xfrm>
        </p:spPr>
        <p:txBody>
          <a:bodyPr>
            <a:normAutofit/>
          </a:bodyPr>
          <a:lstStyle/>
          <a:p>
            <a:r>
              <a:rPr lang="en-US" sz="2400" dirty="0"/>
              <a:t>Role of the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273050"/>
            <a:ext cx="5638800" cy="58531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>
                <a:solidFill>
                  <a:srgbClr val="00B050"/>
                </a:solidFill>
              </a:rPr>
              <a:t>Tanga</a:t>
            </a:r>
            <a:r>
              <a:rPr lang="en-US" sz="2400" dirty="0">
                <a:solidFill>
                  <a:srgbClr val="00B050"/>
                </a:solidFill>
              </a:rPr>
              <a:t> City Council plays its role in improving health care quality and safety to its people</a:t>
            </a:r>
          </a:p>
          <a:p>
            <a:pPr>
              <a:buNone/>
            </a:pPr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dirty="0"/>
              <a:t>Procure medical supplies including  supplies for  Family planning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Provide quality health care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Ensure access to quality care especially for vulnerable population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460750"/>
          </a:xfrm>
        </p:spPr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Tanga</a:t>
            </a:r>
            <a:r>
              <a:rPr lang="en-US" dirty="0"/>
              <a:t> City Council  has increasingly spending more in Family Planning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>
                <a:solidFill>
                  <a:srgbClr val="00B050"/>
                </a:solidFill>
              </a:rPr>
              <a:t>Tanga</a:t>
            </a:r>
            <a:r>
              <a:rPr lang="en-US" dirty="0">
                <a:solidFill>
                  <a:srgbClr val="00B050"/>
                </a:solidFill>
              </a:rPr>
              <a:t> City believes that investing in Family Planning can improve the health of the population by: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/>
              <a:t>Reduce maternal and neonatal death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/>
              <a:t>Reduce teen pregnancies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/>
              <a:t>Improve the health of the mother and  family as well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/>
              <a:t>Improve Family Social-Economic status by determining the number of Children the Family can afford to care</a:t>
            </a:r>
            <a:endParaRPr lang="en-US" sz="28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536950"/>
          </a:xfrm>
        </p:spPr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Tanga</a:t>
            </a:r>
            <a:r>
              <a:rPr lang="en-US" dirty="0"/>
              <a:t> City is trying to address pertaining to Family Planning, Sexual and Reproductive Health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Investing in infrastructure of Primary Health care in underserved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Tsh</a:t>
            </a:r>
            <a:r>
              <a:rPr lang="en-US" dirty="0"/>
              <a:t> 1.3 </a:t>
            </a:r>
            <a:r>
              <a:rPr lang="en-US" dirty="0" err="1"/>
              <a:t>Bil</a:t>
            </a:r>
            <a:r>
              <a:rPr lang="en-US" dirty="0"/>
              <a:t> in Construction of 1 Health center and 5 Dispensaries all with Modern OPD, Placenta Pit, Incinerator and Staff Houses</a:t>
            </a:r>
          </a:p>
          <a:p>
            <a:endParaRPr lang="en-US" dirty="0"/>
          </a:p>
          <a:p>
            <a:r>
              <a:rPr lang="en-US" dirty="0"/>
              <a:t>Reduce delays to access health services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Capacitate service providers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Enable affordability of health services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Promote  equity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Integration of services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Ensure supplies availability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Demand creation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FP/AYSRH education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Use of Community health workers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Men involvement</a:t>
            </a:r>
          </a:p>
          <a:p>
            <a:pPr marL="0" indent="0">
              <a:spcBef>
                <a:spcPct val="50000"/>
              </a:spcBef>
              <a:buNone/>
            </a:pPr>
            <a:endParaRPr lang="en-US" dirty="0">
              <a:solidFill>
                <a:srgbClr val="FF5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3008313" cy="2851150"/>
          </a:xfrm>
        </p:spPr>
        <p:txBody>
          <a:bodyPr>
            <a:normAutofit/>
          </a:bodyPr>
          <a:lstStyle/>
          <a:p>
            <a:r>
              <a:rPr lang="en-US" sz="2400" dirty="0"/>
              <a:t>Council Commitment and Spending on Family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solidFill>
                  <a:srgbClr val="00B050"/>
                </a:solidFill>
              </a:rPr>
              <a:t>Council investment in Family Planning </a:t>
            </a:r>
          </a:p>
          <a:p>
            <a:pPr>
              <a:buNone/>
            </a:pPr>
            <a:r>
              <a:rPr lang="en-US" sz="2400" dirty="0"/>
              <a:t>There has been annual increase in Council Commitment and spending in Family planning while TCI fund was gradually decreasing.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052507"/>
              </p:ext>
            </p:extLst>
          </p:nvPr>
        </p:nvGraphicFramePr>
        <p:xfrm>
          <a:off x="3657600" y="2438400"/>
          <a:ext cx="4953000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320">
                <a:tc>
                  <a:txBody>
                    <a:bodyPr/>
                    <a:lstStyle/>
                    <a:p>
                      <a:r>
                        <a:rPr lang="en-US" dirty="0"/>
                        <a:t>FY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TCI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TCC FUNDING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r>
                        <a:rPr lang="en-US" dirty="0"/>
                        <a:t>2021/2022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40,980,000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112,345,000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r>
                        <a:rPr lang="en-US" dirty="0"/>
                        <a:t>2021/2020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98,265,000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r>
                        <a:rPr lang="en-US" dirty="0"/>
                        <a:t>2020/2019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120,857,000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99,275,000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r>
                        <a:rPr lang="en-US" dirty="0"/>
                        <a:t>2019/2018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206,152,000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3835</TotalTime>
  <Words>646</Words>
  <Application>Microsoft Office PowerPoint</Application>
  <PresentationFormat>On-screen Show (4:3)</PresentationFormat>
  <Paragraphs>132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Political Leader as Champion of Family Planning</vt:lpstr>
      <vt:lpstr>About Tanga City Council </vt:lpstr>
      <vt:lpstr>About Tanga City Council</vt:lpstr>
      <vt:lpstr>Health Facilities Coverage</vt:lpstr>
      <vt:lpstr>Council Financial Capacity</vt:lpstr>
      <vt:lpstr>Role of the Government</vt:lpstr>
      <vt:lpstr>Why Tanga City Council  has increasingly spending more in Family Planning </vt:lpstr>
      <vt:lpstr>What Tanga City is trying to address pertaining to Family Planning, Sexual and Reproductive Health </vt:lpstr>
      <vt:lpstr>Council Commitment and Spending on Family Planning</vt:lpstr>
      <vt:lpstr>Experiences  gained while implementing ‘The Challenge Initiative Project’  </vt:lpstr>
      <vt:lpstr>Council  Strength and Sustainability plans </vt:lpstr>
      <vt:lpstr>Hon Mayor A. O. Shiloo addressing key gatekeepers during FP orientation meeting in Tanga city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Planning, Fertility and Urban Development</dc:title>
  <dc:creator>USER</dc:creator>
  <cp:lastModifiedBy>Mary Joseph</cp:lastModifiedBy>
  <cp:revision>19</cp:revision>
  <dcterms:created xsi:type="dcterms:W3CDTF">2022-05-07T17:48:57Z</dcterms:created>
  <dcterms:modified xsi:type="dcterms:W3CDTF">2022-05-15T10:28:46Z</dcterms:modified>
</cp:coreProperties>
</file>