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270" r:id="rId4"/>
    <p:sldId id="288" r:id="rId5"/>
    <p:sldId id="285" r:id="rId6"/>
    <p:sldId id="276" r:id="rId7"/>
    <p:sldId id="287" r:id="rId8"/>
    <p:sldId id="290" r:id="rId9"/>
    <p:sldId id="267" r:id="rId10"/>
    <p:sldId id="292" r:id="rId11"/>
    <p:sldId id="277" r:id="rId12"/>
    <p:sldId id="278" r:id="rId13"/>
    <p:sldId id="301" r:id="rId14"/>
    <p:sldId id="284" r:id="rId15"/>
    <p:sldId id="296" r:id="rId16"/>
    <p:sldId id="297" r:id="rId17"/>
    <p:sldId id="299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9BD6-0557-4D3D-ADEC-597A60E7B12E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D8B0-CC8F-4839-B835-5929EE0B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 and Sophia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lifecycle has</a:t>
            </a:r>
            <a:r>
              <a:rPr lang="en-US" baseline="0" dirty="0" smtClean="0"/>
              <a:t> had enormous influence in economics and other social sciences. Seminal work on saving by Modigliani and intergenerational transfers by Samuelson relied on a primitive form of the lifecycle.  Evidence now suggests that lifecycle research began much earlier than previously recognized.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puzzling features of the early life cycle:</a:t>
            </a:r>
            <a:r>
              <a:rPr lang="en-US" baseline="0" dirty="0" smtClean="0"/>
              <a:t>  no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D8B0-CC8F-4839-B835-5929EE0B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1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C858-0612-4AA5-9BE7-36AD0DB0852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6876-A181-49B1-A927-951A2F8A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6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Intergenerational Transfers and National Transfer Accounts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In honor of </a:t>
            </a:r>
          </a:p>
          <a:p>
            <a:r>
              <a:rPr lang="en-US" dirty="0" smtClean="0"/>
              <a:t>Ronald Lee </a:t>
            </a:r>
          </a:p>
          <a:p>
            <a:r>
              <a:rPr lang="en-US" dirty="0" smtClean="0"/>
              <a:t>2016</a:t>
            </a:r>
            <a:r>
              <a:rPr lang="en-US" dirty="0"/>
              <a:t> </a:t>
            </a:r>
            <a:r>
              <a:rPr lang="en-US" dirty="0" smtClean="0"/>
              <a:t>IUSSP Laureate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Age Reallocation System: </a:t>
            </a:r>
            <a:br>
              <a:rPr lang="en-US" dirty="0" smtClean="0"/>
            </a:br>
            <a:r>
              <a:rPr lang="en-US" dirty="0" smtClean="0"/>
              <a:t>Sharing and Saving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Age reallocations are the counterpart to the economic lifecycle </a:t>
            </a:r>
          </a:p>
          <a:p>
            <a:r>
              <a:rPr lang="en-US" dirty="0" smtClean="0"/>
              <a:t>Lifecycle deficits at young and old ages must be funded relying on sharing and saving.</a:t>
            </a:r>
          </a:p>
          <a:p>
            <a:r>
              <a:rPr lang="en-US" dirty="0" smtClean="0"/>
              <a:t>Sharing or intergenerational transfers</a:t>
            </a:r>
          </a:p>
          <a:p>
            <a:pPr lvl="1"/>
            <a:r>
              <a:rPr lang="en-US" dirty="0" smtClean="0"/>
              <a:t>Private, mostly familial based, transfers </a:t>
            </a:r>
          </a:p>
          <a:p>
            <a:pPr lvl="1"/>
            <a:r>
              <a:rPr lang="en-US" dirty="0" smtClean="0"/>
              <a:t>Public transfers consisting of taxes and spending</a:t>
            </a:r>
          </a:p>
          <a:p>
            <a:r>
              <a:rPr lang="en-US" dirty="0" smtClean="0"/>
              <a:t>Saving: an outflow at one age that leads to future inflows at other ages in several forms:  </a:t>
            </a:r>
          </a:p>
          <a:p>
            <a:pPr lvl="1"/>
            <a:r>
              <a:rPr lang="en-US" dirty="0" smtClean="0"/>
              <a:t>Asset income</a:t>
            </a:r>
          </a:p>
          <a:p>
            <a:pPr lvl="1"/>
            <a:r>
              <a:rPr lang="en-US" dirty="0" smtClean="0"/>
              <a:t>Dis-saving</a:t>
            </a:r>
          </a:p>
          <a:p>
            <a:pPr lvl="1"/>
            <a:r>
              <a:rPr lang="en-US" dirty="0" smtClean="0"/>
              <a:t>Bequests</a:t>
            </a:r>
            <a:endParaRPr lang="en-US" dirty="0"/>
          </a:p>
          <a:p>
            <a:r>
              <a:rPr lang="en-US" dirty="0" smtClean="0"/>
              <a:t>Borrowing is negative saving that yields a current inflow and obligates a future outflow.  </a:t>
            </a:r>
          </a:p>
        </p:txBody>
      </p:sp>
    </p:spTree>
    <p:extLst>
      <p:ext uri="{BB962C8B-B14F-4D97-AF65-F5344CB8AC3E}">
        <p14:creationId xmlns:p14="http://schemas.microsoft.com/office/powerpoint/2010/main" val="17902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Discovers Arrows</a:t>
            </a:r>
            <a:endParaRPr lang="en-US" dirty="0"/>
          </a:p>
        </p:txBody>
      </p:sp>
      <p:pic>
        <p:nvPicPr>
          <p:cNvPr id="5122" name="Picture 2" descr="http://vignette2.wikia.nocookie.net/sims/images/0/05/TSM_P%26N_Digging_for_treasure.jpg/revision/latest?cb=20110708135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1371600"/>
            <a:ext cx="7882466" cy="44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52076" y="3082478"/>
            <a:ext cx="1413733" cy="1750130"/>
            <a:chOff x="4910867" y="3381935"/>
            <a:chExt cx="1413733" cy="1750130"/>
          </a:xfrm>
        </p:grpSpPr>
        <p:sp>
          <p:nvSpPr>
            <p:cNvPr id="9" name="Up Arrow 8"/>
            <p:cNvSpPr/>
            <p:nvPr/>
          </p:nvSpPr>
          <p:spPr>
            <a:xfrm rot="20245497">
              <a:off x="4910867" y="4052502"/>
              <a:ext cx="464570" cy="1064181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278854">
              <a:off x="5383041" y="3381935"/>
              <a:ext cx="613765" cy="1728105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21172862">
              <a:off x="5142833" y="3392878"/>
              <a:ext cx="425654" cy="1728105"/>
            </a:xfrm>
            <a:prstGeom prst="up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4971139" y="4419600"/>
              <a:ext cx="685800" cy="712465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 rot="871462">
              <a:off x="5638800" y="4026493"/>
              <a:ext cx="685800" cy="1066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0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Lee Arrows are Cool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comprehensive and coherent way of summarizing any age reallocation</a:t>
            </a:r>
          </a:p>
          <a:p>
            <a:pPr lvl="1"/>
            <a:r>
              <a:rPr lang="en-US" dirty="0" smtClean="0"/>
              <a:t>Annual flow</a:t>
            </a:r>
          </a:p>
          <a:p>
            <a:pPr lvl="1"/>
            <a:r>
              <a:rPr lang="en-US" dirty="0" smtClean="0"/>
              <a:t>Age of origin and destination</a:t>
            </a:r>
          </a:p>
          <a:p>
            <a:pPr lvl="1"/>
            <a:r>
              <a:rPr lang="en-US" dirty="0" smtClean="0"/>
              <a:t>Direction of the flow</a:t>
            </a:r>
          </a:p>
          <a:p>
            <a:r>
              <a:rPr lang="en-US" dirty="0" smtClean="0"/>
              <a:t>Under idealized circumstances</a:t>
            </a:r>
          </a:p>
          <a:p>
            <a:endParaRPr lang="en-US" dirty="0" smtClean="0"/>
          </a:p>
          <a:p>
            <a:r>
              <a:rPr lang="en-US" dirty="0" smtClean="0"/>
              <a:t>Approximately so in less idealized conditions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93340"/>
              </p:ext>
            </p:extLst>
          </p:nvPr>
        </p:nvGraphicFramePr>
        <p:xfrm>
          <a:off x="1981200" y="4724400"/>
          <a:ext cx="510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701720" imgH="253800" progId="Equation.DSMT4">
                  <p:embed/>
                </p:oleObj>
              </mc:Choice>
              <mc:Fallback>
                <p:oleObj name="Equation" r:id="rId4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724400"/>
                        <a:ext cx="5105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Lee arrows, transfer flows and wealth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7" y="1600200"/>
            <a:ext cx="80951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tells </a:t>
            </a:r>
            <a:r>
              <a:rPr lang="en-US" dirty="0"/>
              <a:t>u</a:t>
            </a:r>
            <a:r>
              <a:rPr lang="en-US" dirty="0" smtClean="0"/>
              <a:t>s our </a:t>
            </a:r>
            <a:r>
              <a:rPr lang="en-US" dirty="0"/>
              <a:t>f</a:t>
            </a:r>
            <a:r>
              <a:rPr lang="en-US" dirty="0" smtClean="0"/>
              <a:t>uture . . .</a:t>
            </a:r>
            <a:endParaRPr lang="en-US" dirty="0"/>
          </a:p>
        </p:txBody>
      </p:sp>
      <p:pic>
        <p:nvPicPr>
          <p:cNvPr id="3074" name="Picture 2" descr="http://digital.hammacher.com/Items/10978/10978_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19201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948127"/>
            <a:ext cx="3535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 . . and our past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40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Transfers and Generational </a:t>
            </a:r>
            <a:r>
              <a:rPr lang="en-US" dirty="0"/>
              <a:t>E</a:t>
            </a:r>
            <a:r>
              <a:rPr lang="en-US" dirty="0" smtClean="0"/>
              <a:t>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transfer systems (education, health, and pensions) in the US have benefited all but the 1941-49 birth cohorts.  </a:t>
            </a:r>
          </a:p>
          <a:p>
            <a:r>
              <a:rPr lang="en-US" dirty="0" smtClean="0"/>
              <a:t>Even the descendants of all those alive today are likely to benefit from public transfer systems.  </a:t>
            </a:r>
          </a:p>
          <a:p>
            <a:r>
              <a:rPr lang="en-US" dirty="0" smtClean="0"/>
              <a:t>The costs will be imposed on those who will not be born for decades.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Dividends and </a:t>
            </a:r>
            <a:br>
              <a:rPr lang="en-US" dirty="0" smtClean="0"/>
            </a:br>
            <a:r>
              <a:rPr lang="en-US" dirty="0" smtClean="0"/>
              <a:t>Standards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over the demographic transition provide a transitory boost to standards of living.</a:t>
            </a:r>
          </a:p>
          <a:p>
            <a:r>
              <a:rPr lang="en-US" dirty="0" smtClean="0"/>
              <a:t>And potentially important and persistent effects through investment and human capital channels. </a:t>
            </a:r>
          </a:p>
          <a:p>
            <a:r>
              <a:rPr lang="en-US" dirty="0" smtClean="0"/>
              <a:t>Moderately low fertility will strain public finances, but favor standards of living. </a:t>
            </a:r>
          </a:p>
        </p:txBody>
      </p:sp>
    </p:spTree>
    <p:extLst>
      <p:ext uri="{BB962C8B-B14F-4D97-AF65-F5344CB8AC3E}">
        <p14:creationId xmlns:p14="http://schemas.microsoft.com/office/powerpoint/2010/main" val="1894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Lee’s Global Reach</a:t>
            </a:r>
            <a:br>
              <a:rPr lang="en-US" dirty="0" smtClean="0"/>
            </a:br>
            <a:r>
              <a:rPr lang="en-US" dirty="0" smtClean="0"/>
              <a:t>National Transfer Account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90167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Generational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Generational economy </a:t>
            </a:r>
            <a:r>
              <a:rPr lang="en-US" i="1" dirty="0"/>
              <a:t>n </a:t>
            </a:r>
            <a:endParaRPr lang="en-US" i="1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social institutions and economic </a:t>
            </a:r>
            <a:r>
              <a:rPr lang="en-US" dirty="0" smtClean="0"/>
              <a:t>mechanisms used </a:t>
            </a:r>
            <a:r>
              <a:rPr lang="en-US" dirty="0"/>
              <a:t>by each generation or age group to produce, consume, share, and </a:t>
            </a:r>
            <a:r>
              <a:rPr lang="en-US" dirty="0" smtClean="0"/>
              <a:t>save resources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economic </a:t>
            </a:r>
            <a:r>
              <a:rPr lang="en-US" dirty="0" smtClean="0"/>
              <a:t>flows </a:t>
            </a:r>
            <a:r>
              <a:rPr lang="en-US" dirty="0"/>
              <a:t>across generations or age groups that </a:t>
            </a:r>
            <a:r>
              <a:rPr lang="en-US" dirty="0" smtClean="0"/>
              <a:t>characterize the </a:t>
            </a:r>
            <a:r>
              <a:rPr lang="en-US" dirty="0"/>
              <a:t>generational economy;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explicit </a:t>
            </a:r>
            <a:r>
              <a:rPr lang="en-US" dirty="0"/>
              <a:t>and implicit contracts that </a:t>
            </a:r>
            <a:r>
              <a:rPr lang="en-US" dirty="0" smtClean="0"/>
              <a:t>govern intergenerational flows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intergenerational distribution of income </a:t>
            </a:r>
            <a:r>
              <a:rPr lang="en-US" dirty="0" smtClean="0"/>
              <a:t>or consumption </a:t>
            </a:r>
            <a:r>
              <a:rPr lang="en-US" dirty="0"/>
              <a:t>that results from the foregoing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Lee research</a:t>
            </a:r>
          </a:p>
          <a:p>
            <a:r>
              <a:rPr lang="en-US" dirty="0" smtClean="0"/>
              <a:t>Identifies </a:t>
            </a:r>
            <a:r>
              <a:rPr lang="en-US" dirty="0"/>
              <a:t>the fundamental </a:t>
            </a:r>
            <a:r>
              <a:rPr lang="en-US" dirty="0" smtClean="0"/>
              <a:t>forces that govern the generational economy;</a:t>
            </a:r>
          </a:p>
          <a:p>
            <a:r>
              <a:rPr lang="en-US" dirty="0" smtClean="0"/>
              <a:t>Advances our understanding of the real world in widely varying social, economic, and political contexts;  </a:t>
            </a:r>
          </a:p>
          <a:p>
            <a:r>
              <a:rPr lang="en-US" dirty="0" smtClean="0"/>
              <a:t>Addressed important policy issues related to changes in population age structure in the developing and developed world. </a:t>
            </a:r>
          </a:p>
        </p:txBody>
      </p:sp>
    </p:spTree>
    <p:extLst>
      <p:ext uri="{BB962C8B-B14F-4D97-AF65-F5344CB8AC3E}">
        <p14:creationId xmlns:p14="http://schemas.microsoft.com/office/powerpoint/2010/main" val="34969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The Lifecycle: </a:t>
            </a:r>
            <a:br>
              <a:rPr lang="en-US" dirty="0" smtClean="0"/>
            </a:br>
            <a:r>
              <a:rPr lang="en-US" dirty="0" smtClean="0"/>
              <a:t>Working and Consuming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and its product and consumption vary with age governed by biology, culture, institutions, desires and needs, social and economic forces, and behavioral responses. </a:t>
            </a:r>
          </a:p>
          <a:p>
            <a:r>
              <a:rPr lang="en-US" dirty="0" smtClean="0"/>
              <a:t>The result is a mismatch between consumption and labor income with  extended periods of “dependency” at the beginning and, in contemporary societies, the end of life. </a:t>
            </a:r>
          </a:p>
        </p:txBody>
      </p:sp>
    </p:spTree>
    <p:extLst>
      <p:ext uri="{BB962C8B-B14F-4D97-AF65-F5344CB8AC3E}">
        <p14:creationId xmlns:p14="http://schemas.microsoft.com/office/powerpoint/2010/main" val="478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Known Depiction of the Lifecycle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599" y="1295400"/>
            <a:ext cx="6629399" cy="4876800"/>
            <a:chOff x="2505391" y="1676400"/>
            <a:chExt cx="4762183" cy="4038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391" y="1676400"/>
              <a:ext cx="4762183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675" y="2642118"/>
              <a:ext cx="390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154">
              <a:off x="4257675" y="3305175"/>
              <a:ext cx="628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154">
              <a:off x="3850836" y="2518292"/>
              <a:ext cx="628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3276600"/>
              <a:ext cx="390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18166">
              <a:off x="3982356" y="3429000"/>
              <a:ext cx="390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Oval 9"/>
          <p:cNvSpPr/>
          <p:nvPr/>
        </p:nvSpPr>
        <p:spPr>
          <a:xfrm rot="790018">
            <a:off x="2668879" y="2118072"/>
            <a:ext cx="2743200" cy="176227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Lee Unearths the True Lifecycle</a:t>
            </a:r>
            <a:endParaRPr lang="en-US" dirty="0"/>
          </a:p>
        </p:txBody>
      </p:sp>
      <p:pic>
        <p:nvPicPr>
          <p:cNvPr id="4098" name="Picture 2" descr="http://www.lparchaeology.com/prescot/images/7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48" y="1752599"/>
            <a:ext cx="6588552" cy="44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220">
            <a:off x="3974559" y="3824035"/>
            <a:ext cx="3160713" cy="192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603250"/>
            <a:ext cx="65341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that Influences the Lifecycle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Evolutionary forces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Institutional context </a:t>
            </a:r>
          </a:p>
          <a:p>
            <a:pPr lvl="1"/>
            <a:r>
              <a:rPr lang="en-US" dirty="0" smtClean="0"/>
              <a:t>Existence of property: hunters and gatherers had no retirement.</a:t>
            </a:r>
          </a:p>
          <a:p>
            <a:pPr lvl="1"/>
            <a:r>
              <a:rPr lang="en-US" dirty="0" smtClean="0"/>
              <a:t>Emergence of settled agriculture and property allowed us to accumulate wealth and “retire” (with the help of family members)</a:t>
            </a:r>
          </a:p>
          <a:p>
            <a:pPr lvl="1"/>
            <a:r>
              <a:rPr lang="en-US" dirty="0" smtClean="0"/>
              <a:t>Development of financial markets (pension funds, 401Ks, etc.) reinforced </a:t>
            </a:r>
          </a:p>
          <a:p>
            <a:pPr lvl="1"/>
            <a:r>
              <a:rPr lang="en-US" dirty="0" smtClean="0"/>
              <a:t>Development and expansion of government have led to an even more pronounced lifecycle with increasing public support for children and the elderly.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Influences the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</a:p>
          <a:p>
            <a:pPr lvl="1"/>
            <a:r>
              <a:rPr lang="en-US" dirty="0" smtClean="0"/>
              <a:t>Quantity-quality tradeoff:  as number of children declines private spending, particularly human capital spending, per child increases.</a:t>
            </a:r>
          </a:p>
          <a:p>
            <a:pPr lvl="1"/>
            <a:r>
              <a:rPr lang="en-US" dirty="0" smtClean="0"/>
              <a:t>Public Q-Q tradeoff:  as child dependency declines, per capita public spending on human capital increases quite sharply.  </a:t>
            </a:r>
          </a:p>
          <a:p>
            <a:pPr lvl="1"/>
            <a:r>
              <a:rPr lang="en-US" dirty="0" smtClean="0"/>
              <a:t>Preston effect:  not apparent in NTA data (but it is early yet)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that Influences the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contemporary patterns</a:t>
            </a:r>
          </a:p>
          <a:p>
            <a:pPr lvl="1"/>
            <a:r>
              <a:rPr lang="en-US" dirty="0" smtClean="0"/>
              <a:t>Extended period of youth dependency due to education and emergence of NEETs</a:t>
            </a:r>
          </a:p>
          <a:p>
            <a:pPr lvl="1"/>
            <a:r>
              <a:rPr lang="en-US" dirty="0" smtClean="0"/>
              <a:t>Early retirement, but some signs of reversal </a:t>
            </a:r>
          </a:p>
          <a:p>
            <a:pPr lvl="1"/>
            <a:r>
              <a:rPr lang="en-US" dirty="0" smtClean="0"/>
              <a:t>High consumption among older adults and the elderly in high income countries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7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32300</TotalTime>
  <Words>718</Words>
  <Application>Microsoft Office PowerPoint</Application>
  <PresentationFormat>On-screen Show (4:3)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Intergenerational Transfers and National Transfer Accounts</vt:lpstr>
      <vt:lpstr>Understanding the Generational Economy</vt:lpstr>
      <vt:lpstr>I. The Lifecycle:  Working and Consuming </vt:lpstr>
      <vt:lpstr>First Known Depiction of the Lifecycle</vt:lpstr>
      <vt:lpstr>Lee Unearths the True Lifecycle</vt:lpstr>
      <vt:lpstr>PowerPoint Presentation</vt:lpstr>
      <vt:lpstr>Forces that Influences the Lifecycle</vt:lpstr>
      <vt:lpstr>Forces that Influences the Lifecycle</vt:lpstr>
      <vt:lpstr>Forces that Influences the Lifecycle</vt:lpstr>
      <vt:lpstr>II. Age Reallocation System:  Sharing and Saving</vt:lpstr>
      <vt:lpstr>Lee Discovers Arrows</vt:lpstr>
      <vt:lpstr>Why Lee Arrows are Cool</vt:lpstr>
      <vt:lpstr>Lee arrows, transfer flows and wealth</vt:lpstr>
      <vt:lpstr>Lee tells us our future . . .</vt:lpstr>
      <vt:lpstr>Public Transfers and Generational Equity</vt:lpstr>
      <vt:lpstr>Demographic Dividends and  Standards of Living</vt:lpstr>
      <vt:lpstr>Lee’s Global Reach National Transfer Account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Intergenerational Transfers and National Transfer Accounts</dc:title>
  <dc:creator>Andrew Mason</dc:creator>
  <cp:lastModifiedBy>Mary Ellen</cp:lastModifiedBy>
  <cp:revision>81</cp:revision>
  <cp:lastPrinted>2016-03-29T00:40:14Z</cp:lastPrinted>
  <dcterms:created xsi:type="dcterms:W3CDTF">2016-02-05T18:15:19Z</dcterms:created>
  <dcterms:modified xsi:type="dcterms:W3CDTF">2016-03-30T19:59:11Z</dcterms:modified>
</cp:coreProperties>
</file>